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6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2" r:id="rId24"/>
    <p:sldId id="280" r:id="rId25"/>
    <p:sldId id="288" r:id="rId26"/>
    <p:sldId id="279" r:id="rId27"/>
    <p:sldId id="281" r:id="rId28"/>
    <p:sldId id="283" r:id="rId29"/>
    <p:sldId id="284" r:id="rId30"/>
    <p:sldId id="289" r:id="rId31"/>
    <p:sldId id="290" r:id="rId32"/>
    <p:sldId id="287" r:id="rId33"/>
    <p:sldId id="295" r:id="rId34"/>
    <p:sldId id="296" r:id="rId35"/>
    <p:sldId id="297" r:id="rId36"/>
    <p:sldId id="326" r:id="rId37"/>
    <p:sldId id="291" r:id="rId38"/>
    <p:sldId id="292" r:id="rId39"/>
    <p:sldId id="320" r:id="rId40"/>
    <p:sldId id="293" r:id="rId41"/>
    <p:sldId id="321" r:id="rId42"/>
    <p:sldId id="322" r:id="rId43"/>
    <p:sldId id="294" r:id="rId44"/>
    <p:sldId id="298" r:id="rId45"/>
    <p:sldId id="300" r:id="rId46"/>
    <p:sldId id="299" r:id="rId47"/>
    <p:sldId id="301" r:id="rId48"/>
    <p:sldId id="303" r:id="rId49"/>
    <p:sldId id="304" r:id="rId50"/>
    <p:sldId id="323" r:id="rId51"/>
    <p:sldId id="305" r:id="rId52"/>
    <p:sldId id="325" r:id="rId53"/>
    <p:sldId id="324" r:id="rId54"/>
    <p:sldId id="327" r:id="rId55"/>
    <p:sldId id="328" r:id="rId56"/>
    <p:sldId id="329" r:id="rId57"/>
    <p:sldId id="330" r:id="rId58"/>
    <p:sldId id="331" r:id="rId59"/>
    <p:sldId id="307" r:id="rId60"/>
    <p:sldId id="384" r:id="rId61"/>
    <p:sldId id="306" r:id="rId62"/>
    <p:sldId id="310" r:id="rId63"/>
    <p:sldId id="308" r:id="rId64"/>
    <p:sldId id="309" r:id="rId65"/>
    <p:sldId id="316" r:id="rId66"/>
    <p:sldId id="315" r:id="rId67"/>
    <p:sldId id="314" r:id="rId68"/>
    <p:sldId id="313" r:id="rId69"/>
    <p:sldId id="312" r:id="rId70"/>
    <p:sldId id="311" r:id="rId71"/>
    <p:sldId id="317" r:id="rId72"/>
    <p:sldId id="318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61" r:id="rId96"/>
    <p:sldId id="354" r:id="rId97"/>
    <p:sldId id="355" r:id="rId98"/>
    <p:sldId id="360" r:id="rId99"/>
    <p:sldId id="356" r:id="rId100"/>
    <p:sldId id="357" r:id="rId101"/>
    <p:sldId id="358" r:id="rId102"/>
    <p:sldId id="359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  <p:sldId id="381" r:id="rId123"/>
    <p:sldId id="382" r:id="rId124"/>
    <p:sldId id="383" r:id="rId125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6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B85FD5-863D-4130-B271-004C1570841D}" type="doc">
      <dgm:prSet loTypeId="urn:microsoft.com/office/officeart/2005/8/layout/orgChart1" loCatId="hierarchy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15303DCB-1726-4576-BFF2-F4AFB8DE6CEA}">
      <dgm:prSet phldrT="[Metin]" custT="1"/>
      <dgm:spPr/>
      <dgm:t>
        <a:bodyPr/>
        <a:lstStyle/>
        <a:p>
          <a:r>
            <a:rPr lang="tr-TR" sz="1600" b="1" dirty="0" smtClean="0"/>
            <a:t>ORGANELLER</a:t>
          </a:r>
          <a:endParaRPr lang="tr-TR" sz="1600" b="1" dirty="0"/>
        </a:p>
      </dgm:t>
    </dgm:pt>
    <dgm:pt modelId="{EBF12B55-F124-47A2-A360-4FEFBF4D34BE}" type="parTrans" cxnId="{FE46EBFB-83D1-4B46-BEF7-4648C56F20D2}">
      <dgm:prSet/>
      <dgm:spPr/>
      <dgm:t>
        <a:bodyPr/>
        <a:lstStyle/>
        <a:p>
          <a:endParaRPr lang="tr-TR"/>
        </a:p>
      </dgm:t>
    </dgm:pt>
    <dgm:pt modelId="{226B5D25-795C-4273-AF15-568C0A600589}" type="sibTrans" cxnId="{FE46EBFB-83D1-4B46-BEF7-4648C56F20D2}">
      <dgm:prSet/>
      <dgm:spPr/>
      <dgm:t>
        <a:bodyPr/>
        <a:lstStyle/>
        <a:p>
          <a:endParaRPr lang="tr-TR"/>
        </a:p>
      </dgm:t>
    </dgm:pt>
    <dgm:pt modelId="{E0961A2D-1ABB-4C95-830C-6FD564657AFE}">
      <dgm:prSet phldrT="[Metin]" custT="1"/>
      <dgm:spPr/>
      <dgm:t>
        <a:bodyPr/>
        <a:lstStyle/>
        <a:p>
          <a:r>
            <a:rPr lang="tr-TR" sz="1600" dirty="0" smtClean="0"/>
            <a:t>Genetik Kontrolde Rolü Olanlar</a:t>
          </a:r>
        </a:p>
        <a:p>
          <a:r>
            <a:rPr lang="tr-TR" sz="1600" dirty="0" smtClean="0"/>
            <a:t>Ribozom</a:t>
          </a:r>
        </a:p>
        <a:p>
          <a:r>
            <a:rPr lang="tr-TR" sz="1600" dirty="0" smtClean="0"/>
            <a:t>Çekirdek </a:t>
          </a:r>
          <a:endParaRPr lang="tr-TR" sz="1600" dirty="0"/>
        </a:p>
      </dgm:t>
    </dgm:pt>
    <dgm:pt modelId="{3FAE5CC1-8B82-44D3-BB02-F4A399B78B64}" type="parTrans" cxnId="{B0F1FD93-2F82-4495-98BF-41541A38231E}">
      <dgm:prSet/>
      <dgm:spPr/>
      <dgm:t>
        <a:bodyPr/>
        <a:lstStyle/>
        <a:p>
          <a:endParaRPr lang="tr-TR"/>
        </a:p>
      </dgm:t>
    </dgm:pt>
    <dgm:pt modelId="{D8BBA2BD-4F8F-4E99-AB28-CB6EF78D5763}" type="sibTrans" cxnId="{B0F1FD93-2F82-4495-98BF-41541A38231E}">
      <dgm:prSet/>
      <dgm:spPr/>
      <dgm:t>
        <a:bodyPr/>
        <a:lstStyle/>
        <a:p>
          <a:endParaRPr lang="tr-TR"/>
        </a:p>
      </dgm:t>
    </dgm:pt>
    <dgm:pt modelId="{ACD25A54-4A00-42CD-8E2B-F7A0330B8F05}">
      <dgm:prSet phldrT="[Metin]" custT="1"/>
      <dgm:spPr/>
      <dgm:t>
        <a:bodyPr/>
        <a:lstStyle/>
        <a:p>
          <a:r>
            <a:rPr lang="tr-TR" sz="1600" dirty="0" smtClean="0"/>
            <a:t>TEK ZARLI (İç Zar Sistemi)</a:t>
          </a:r>
        </a:p>
        <a:p>
          <a:r>
            <a:rPr lang="tr-TR" sz="1400" dirty="0" err="1" smtClean="0"/>
            <a:t>Endoplazmik</a:t>
          </a:r>
          <a:r>
            <a:rPr lang="tr-TR" sz="1400" dirty="0" smtClean="0"/>
            <a:t> </a:t>
          </a:r>
          <a:r>
            <a:rPr lang="tr-TR" sz="1400" dirty="0" err="1" smtClean="0"/>
            <a:t>Retikulum</a:t>
          </a:r>
          <a:endParaRPr lang="tr-TR" sz="1400" dirty="0" smtClean="0"/>
        </a:p>
        <a:p>
          <a:r>
            <a:rPr lang="tr-TR" sz="1400" dirty="0" err="1" smtClean="0"/>
            <a:t>Golgi</a:t>
          </a:r>
          <a:r>
            <a:rPr lang="tr-TR" sz="1400" dirty="0" smtClean="0"/>
            <a:t> Cisimciği</a:t>
          </a:r>
        </a:p>
        <a:p>
          <a:r>
            <a:rPr lang="tr-TR" sz="1400" dirty="0" smtClean="0"/>
            <a:t>Vezikül</a:t>
          </a:r>
        </a:p>
        <a:p>
          <a:r>
            <a:rPr lang="tr-TR" sz="1400" dirty="0" err="1" smtClean="0"/>
            <a:t>Lizozom</a:t>
          </a:r>
          <a:endParaRPr lang="tr-TR" sz="1400" dirty="0"/>
        </a:p>
      </dgm:t>
    </dgm:pt>
    <dgm:pt modelId="{DDDB5CFD-F83C-415B-9573-A1E409D4619A}" type="parTrans" cxnId="{550E549D-392F-4996-BCB7-976335717672}">
      <dgm:prSet/>
      <dgm:spPr/>
      <dgm:t>
        <a:bodyPr/>
        <a:lstStyle/>
        <a:p>
          <a:endParaRPr lang="tr-TR"/>
        </a:p>
      </dgm:t>
    </dgm:pt>
    <dgm:pt modelId="{9055A446-3E30-4C28-B2A4-FA2DAEE14357}" type="sibTrans" cxnId="{550E549D-392F-4996-BCB7-976335717672}">
      <dgm:prSet/>
      <dgm:spPr/>
      <dgm:t>
        <a:bodyPr/>
        <a:lstStyle/>
        <a:p>
          <a:endParaRPr lang="tr-TR"/>
        </a:p>
      </dgm:t>
    </dgm:pt>
    <dgm:pt modelId="{A166A29F-A555-4478-92BF-B1F05457F546}">
      <dgm:prSet phldrT="[Metin]" custT="1"/>
      <dgm:spPr/>
      <dgm:t>
        <a:bodyPr/>
        <a:lstStyle/>
        <a:p>
          <a:r>
            <a:rPr lang="tr-TR" sz="1600" dirty="0" smtClean="0"/>
            <a:t>ÇİFT ZARLI (Enerjiyle bağlantılı olanlar)</a:t>
          </a:r>
        </a:p>
        <a:p>
          <a:r>
            <a:rPr lang="tr-TR" sz="1600" dirty="0" smtClean="0"/>
            <a:t>Kloroplast</a:t>
          </a:r>
        </a:p>
        <a:p>
          <a:r>
            <a:rPr lang="tr-TR" sz="1600" dirty="0" smtClean="0"/>
            <a:t>Mitokondri</a:t>
          </a:r>
          <a:endParaRPr lang="tr-TR" sz="1600" dirty="0"/>
        </a:p>
      </dgm:t>
    </dgm:pt>
    <dgm:pt modelId="{4D1E7BA6-C760-4B37-BFAB-C85CF801840E}" type="parTrans" cxnId="{B9C82702-05AE-4DA1-98DA-B5A663BE1274}">
      <dgm:prSet/>
      <dgm:spPr/>
      <dgm:t>
        <a:bodyPr/>
        <a:lstStyle/>
        <a:p>
          <a:endParaRPr lang="tr-TR"/>
        </a:p>
      </dgm:t>
    </dgm:pt>
    <dgm:pt modelId="{4C1C995C-2C8E-490D-897C-E8E4DECDEBC5}" type="sibTrans" cxnId="{B9C82702-05AE-4DA1-98DA-B5A663BE1274}">
      <dgm:prSet/>
      <dgm:spPr/>
      <dgm:t>
        <a:bodyPr/>
        <a:lstStyle/>
        <a:p>
          <a:endParaRPr lang="tr-TR"/>
        </a:p>
      </dgm:t>
    </dgm:pt>
    <dgm:pt modelId="{008ACEBB-78A6-4CF3-A74C-C27BE1E3E5D0}" type="pres">
      <dgm:prSet presAssocID="{D0B85FD5-863D-4130-B271-004C1570841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tr-TR"/>
        </a:p>
      </dgm:t>
    </dgm:pt>
    <dgm:pt modelId="{40589ACC-EC5E-4AE9-A057-9650F2CA6396}" type="pres">
      <dgm:prSet presAssocID="{15303DCB-1726-4576-BFF2-F4AFB8DE6CEA}" presName="hierRoot1" presStyleCnt="0">
        <dgm:presLayoutVars>
          <dgm:hierBranch val="init"/>
        </dgm:presLayoutVars>
      </dgm:prSet>
      <dgm:spPr/>
      <dgm:t>
        <a:bodyPr/>
        <a:lstStyle/>
        <a:p>
          <a:endParaRPr lang="tr-TR"/>
        </a:p>
      </dgm:t>
    </dgm:pt>
    <dgm:pt modelId="{DCF74E15-3064-4D1A-AF8E-F604D96998E2}" type="pres">
      <dgm:prSet presAssocID="{15303DCB-1726-4576-BFF2-F4AFB8DE6CEA}" presName="rootComposite1" presStyleCnt="0"/>
      <dgm:spPr/>
      <dgm:t>
        <a:bodyPr/>
        <a:lstStyle/>
        <a:p>
          <a:endParaRPr lang="tr-TR"/>
        </a:p>
      </dgm:t>
    </dgm:pt>
    <dgm:pt modelId="{54FA9E6F-7FE8-47EC-AFEA-85C9CEA65BBC}" type="pres">
      <dgm:prSet presAssocID="{15303DCB-1726-4576-BFF2-F4AFB8DE6CE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42C913BC-6F50-4283-8ADA-BBBD76D70041}" type="pres">
      <dgm:prSet presAssocID="{15303DCB-1726-4576-BFF2-F4AFB8DE6CEA}" presName="rootConnector1" presStyleLbl="node1" presStyleIdx="0" presStyleCnt="0"/>
      <dgm:spPr/>
      <dgm:t>
        <a:bodyPr/>
        <a:lstStyle/>
        <a:p>
          <a:endParaRPr lang="tr-TR"/>
        </a:p>
      </dgm:t>
    </dgm:pt>
    <dgm:pt modelId="{86E90B36-4409-469D-A012-FEB6F6CFED08}" type="pres">
      <dgm:prSet presAssocID="{15303DCB-1726-4576-BFF2-F4AFB8DE6CEA}" presName="hierChild2" presStyleCnt="0"/>
      <dgm:spPr/>
      <dgm:t>
        <a:bodyPr/>
        <a:lstStyle/>
        <a:p>
          <a:endParaRPr lang="tr-TR"/>
        </a:p>
      </dgm:t>
    </dgm:pt>
    <dgm:pt modelId="{7C54E004-5547-4D9E-8254-10DD37805FD9}" type="pres">
      <dgm:prSet presAssocID="{3FAE5CC1-8B82-44D3-BB02-F4A399B78B64}" presName="Name37" presStyleLbl="parChTrans1D2" presStyleIdx="0" presStyleCnt="3"/>
      <dgm:spPr/>
      <dgm:t>
        <a:bodyPr/>
        <a:lstStyle/>
        <a:p>
          <a:endParaRPr lang="tr-TR"/>
        </a:p>
      </dgm:t>
    </dgm:pt>
    <dgm:pt modelId="{650F6DDC-80C8-4305-91B2-B895176C3257}" type="pres">
      <dgm:prSet presAssocID="{E0961A2D-1ABB-4C95-830C-6FD564657AFE}" presName="hierRoot2" presStyleCnt="0">
        <dgm:presLayoutVars>
          <dgm:hierBranch val="init"/>
        </dgm:presLayoutVars>
      </dgm:prSet>
      <dgm:spPr/>
      <dgm:t>
        <a:bodyPr/>
        <a:lstStyle/>
        <a:p>
          <a:endParaRPr lang="tr-TR"/>
        </a:p>
      </dgm:t>
    </dgm:pt>
    <dgm:pt modelId="{7F3C90E3-82CA-4B8C-A0FA-31A4D9B3EDE2}" type="pres">
      <dgm:prSet presAssocID="{E0961A2D-1ABB-4C95-830C-6FD564657AFE}" presName="rootComposite" presStyleCnt="0"/>
      <dgm:spPr/>
      <dgm:t>
        <a:bodyPr/>
        <a:lstStyle/>
        <a:p>
          <a:endParaRPr lang="tr-TR"/>
        </a:p>
      </dgm:t>
    </dgm:pt>
    <dgm:pt modelId="{3A310691-82E9-43BD-BB81-E3B4F9624111}" type="pres">
      <dgm:prSet presAssocID="{E0961A2D-1ABB-4C95-830C-6FD564657AFE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41FA6465-9F3B-4EBB-BFFC-8471C13596C3}" type="pres">
      <dgm:prSet presAssocID="{E0961A2D-1ABB-4C95-830C-6FD564657AFE}" presName="rootConnector" presStyleLbl="node2" presStyleIdx="0" presStyleCnt="3"/>
      <dgm:spPr/>
      <dgm:t>
        <a:bodyPr/>
        <a:lstStyle/>
        <a:p>
          <a:endParaRPr lang="tr-TR"/>
        </a:p>
      </dgm:t>
    </dgm:pt>
    <dgm:pt modelId="{26A4C8D5-38FF-4BEE-9EFB-A2EFA478D83D}" type="pres">
      <dgm:prSet presAssocID="{E0961A2D-1ABB-4C95-830C-6FD564657AFE}" presName="hierChild4" presStyleCnt="0"/>
      <dgm:spPr/>
      <dgm:t>
        <a:bodyPr/>
        <a:lstStyle/>
        <a:p>
          <a:endParaRPr lang="tr-TR"/>
        </a:p>
      </dgm:t>
    </dgm:pt>
    <dgm:pt modelId="{44513C83-3916-4027-A788-C25B5A6AC182}" type="pres">
      <dgm:prSet presAssocID="{E0961A2D-1ABB-4C95-830C-6FD564657AFE}" presName="hierChild5" presStyleCnt="0"/>
      <dgm:spPr/>
      <dgm:t>
        <a:bodyPr/>
        <a:lstStyle/>
        <a:p>
          <a:endParaRPr lang="tr-TR"/>
        </a:p>
      </dgm:t>
    </dgm:pt>
    <dgm:pt modelId="{48501A49-2006-49D1-8727-41D0198E5A9F}" type="pres">
      <dgm:prSet presAssocID="{DDDB5CFD-F83C-415B-9573-A1E409D4619A}" presName="Name37" presStyleLbl="parChTrans1D2" presStyleIdx="1" presStyleCnt="3"/>
      <dgm:spPr/>
      <dgm:t>
        <a:bodyPr/>
        <a:lstStyle/>
        <a:p>
          <a:endParaRPr lang="tr-TR"/>
        </a:p>
      </dgm:t>
    </dgm:pt>
    <dgm:pt modelId="{09DB73F3-BD33-4304-A0A1-1573B14D7267}" type="pres">
      <dgm:prSet presAssocID="{ACD25A54-4A00-42CD-8E2B-F7A0330B8F05}" presName="hierRoot2" presStyleCnt="0">
        <dgm:presLayoutVars>
          <dgm:hierBranch val="init"/>
        </dgm:presLayoutVars>
      </dgm:prSet>
      <dgm:spPr/>
      <dgm:t>
        <a:bodyPr/>
        <a:lstStyle/>
        <a:p>
          <a:endParaRPr lang="tr-TR"/>
        </a:p>
      </dgm:t>
    </dgm:pt>
    <dgm:pt modelId="{6C7BACAA-564F-465B-A997-04A1CC903C9D}" type="pres">
      <dgm:prSet presAssocID="{ACD25A54-4A00-42CD-8E2B-F7A0330B8F05}" presName="rootComposite" presStyleCnt="0"/>
      <dgm:spPr/>
      <dgm:t>
        <a:bodyPr/>
        <a:lstStyle/>
        <a:p>
          <a:endParaRPr lang="tr-TR"/>
        </a:p>
      </dgm:t>
    </dgm:pt>
    <dgm:pt modelId="{799BC848-F9FD-45C6-A208-0881902C1E8D}" type="pres">
      <dgm:prSet presAssocID="{ACD25A54-4A00-42CD-8E2B-F7A0330B8F05}" presName="rootText" presStyleLbl="node2" presStyleIdx="1" presStyleCnt="3" custScaleY="171940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0BE4905B-4DCB-4791-84EB-0FD7FD212768}" type="pres">
      <dgm:prSet presAssocID="{ACD25A54-4A00-42CD-8E2B-F7A0330B8F05}" presName="rootConnector" presStyleLbl="node2" presStyleIdx="1" presStyleCnt="3"/>
      <dgm:spPr/>
      <dgm:t>
        <a:bodyPr/>
        <a:lstStyle/>
        <a:p>
          <a:endParaRPr lang="tr-TR"/>
        </a:p>
      </dgm:t>
    </dgm:pt>
    <dgm:pt modelId="{4D01066F-50A6-4FF8-A21F-D1B55EFE49E5}" type="pres">
      <dgm:prSet presAssocID="{ACD25A54-4A00-42CD-8E2B-F7A0330B8F05}" presName="hierChild4" presStyleCnt="0"/>
      <dgm:spPr/>
      <dgm:t>
        <a:bodyPr/>
        <a:lstStyle/>
        <a:p>
          <a:endParaRPr lang="tr-TR"/>
        </a:p>
      </dgm:t>
    </dgm:pt>
    <dgm:pt modelId="{05F56469-5589-4336-977F-A86ECB333E20}" type="pres">
      <dgm:prSet presAssocID="{ACD25A54-4A00-42CD-8E2B-F7A0330B8F05}" presName="hierChild5" presStyleCnt="0"/>
      <dgm:spPr/>
      <dgm:t>
        <a:bodyPr/>
        <a:lstStyle/>
        <a:p>
          <a:endParaRPr lang="tr-TR"/>
        </a:p>
      </dgm:t>
    </dgm:pt>
    <dgm:pt modelId="{52C1BABF-DB9E-4154-8B93-03FF2E09BC0B}" type="pres">
      <dgm:prSet presAssocID="{4D1E7BA6-C760-4B37-BFAB-C85CF801840E}" presName="Name37" presStyleLbl="parChTrans1D2" presStyleIdx="2" presStyleCnt="3"/>
      <dgm:spPr/>
      <dgm:t>
        <a:bodyPr/>
        <a:lstStyle/>
        <a:p>
          <a:endParaRPr lang="tr-TR"/>
        </a:p>
      </dgm:t>
    </dgm:pt>
    <dgm:pt modelId="{2748812E-A4EB-45F9-9AAF-11E49D6E6DA8}" type="pres">
      <dgm:prSet presAssocID="{A166A29F-A555-4478-92BF-B1F05457F546}" presName="hierRoot2" presStyleCnt="0">
        <dgm:presLayoutVars>
          <dgm:hierBranch val="init"/>
        </dgm:presLayoutVars>
      </dgm:prSet>
      <dgm:spPr/>
      <dgm:t>
        <a:bodyPr/>
        <a:lstStyle/>
        <a:p>
          <a:endParaRPr lang="tr-TR"/>
        </a:p>
      </dgm:t>
    </dgm:pt>
    <dgm:pt modelId="{39274F5D-C073-4C99-91AF-7DC092452E58}" type="pres">
      <dgm:prSet presAssocID="{A166A29F-A555-4478-92BF-B1F05457F546}" presName="rootComposite" presStyleCnt="0"/>
      <dgm:spPr/>
      <dgm:t>
        <a:bodyPr/>
        <a:lstStyle/>
        <a:p>
          <a:endParaRPr lang="tr-TR"/>
        </a:p>
      </dgm:t>
    </dgm:pt>
    <dgm:pt modelId="{7695079E-8CE4-4142-A388-4302FEA2D6AD}" type="pres">
      <dgm:prSet presAssocID="{A166A29F-A555-4478-92BF-B1F05457F54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6294A6EA-84E7-4B21-898F-995EA7C709B8}" type="pres">
      <dgm:prSet presAssocID="{A166A29F-A555-4478-92BF-B1F05457F546}" presName="rootConnector" presStyleLbl="node2" presStyleIdx="2" presStyleCnt="3"/>
      <dgm:spPr/>
      <dgm:t>
        <a:bodyPr/>
        <a:lstStyle/>
        <a:p>
          <a:endParaRPr lang="tr-TR"/>
        </a:p>
      </dgm:t>
    </dgm:pt>
    <dgm:pt modelId="{9565969F-A077-410B-A224-F7E668A4206E}" type="pres">
      <dgm:prSet presAssocID="{A166A29F-A555-4478-92BF-B1F05457F546}" presName="hierChild4" presStyleCnt="0"/>
      <dgm:spPr/>
      <dgm:t>
        <a:bodyPr/>
        <a:lstStyle/>
        <a:p>
          <a:endParaRPr lang="tr-TR"/>
        </a:p>
      </dgm:t>
    </dgm:pt>
    <dgm:pt modelId="{D7427ED1-0D70-47CE-8D1C-602768662616}" type="pres">
      <dgm:prSet presAssocID="{A166A29F-A555-4478-92BF-B1F05457F546}" presName="hierChild5" presStyleCnt="0"/>
      <dgm:spPr/>
      <dgm:t>
        <a:bodyPr/>
        <a:lstStyle/>
        <a:p>
          <a:endParaRPr lang="tr-TR"/>
        </a:p>
      </dgm:t>
    </dgm:pt>
    <dgm:pt modelId="{473B784A-B8E1-44F0-A5A1-99E8E597B5F7}" type="pres">
      <dgm:prSet presAssocID="{15303DCB-1726-4576-BFF2-F4AFB8DE6CEA}" presName="hierChild3" presStyleCnt="0"/>
      <dgm:spPr/>
      <dgm:t>
        <a:bodyPr/>
        <a:lstStyle/>
        <a:p>
          <a:endParaRPr lang="tr-TR"/>
        </a:p>
      </dgm:t>
    </dgm:pt>
  </dgm:ptLst>
  <dgm:cxnLst>
    <dgm:cxn modelId="{B9CA975D-C113-46FA-8DC1-7081AE792FDE}" type="presOf" srcId="{15303DCB-1726-4576-BFF2-F4AFB8DE6CEA}" destId="{42C913BC-6F50-4283-8ADA-BBBD76D70041}" srcOrd="1" destOrd="0" presId="urn:microsoft.com/office/officeart/2005/8/layout/orgChart1"/>
    <dgm:cxn modelId="{CF93D7A4-9B5A-4084-A605-187E0A23BDB1}" type="presOf" srcId="{D0B85FD5-863D-4130-B271-004C1570841D}" destId="{008ACEBB-78A6-4CF3-A74C-C27BE1E3E5D0}" srcOrd="0" destOrd="0" presId="urn:microsoft.com/office/officeart/2005/8/layout/orgChart1"/>
    <dgm:cxn modelId="{E0EFBA6C-4FBF-4025-8618-F4A95FE48D0D}" type="presOf" srcId="{ACD25A54-4A00-42CD-8E2B-F7A0330B8F05}" destId="{799BC848-F9FD-45C6-A208-0881902C1E8D}" srcOrd="0" destOrd="0" presId="urn:microsoft.com/office/officeart/2005/8/layout/orgChart1"/>
    <dgm:cxn modelId="{FE46EBFB-83D1-4B46-BEF7-4648C56F20D2}" srcId="{D0B85FD5-863D-4130-B271-004C1570841D}" destId="{15303DCB-1726-4576-BFF2-F4AFB8DE6CEA}" srcOrd="0" destOrd="0" parTransId="{EBF12B55-F124-47A2-A360-4FEFBF4D34BE}" sibTransId="{226B5D25-795C-4273-AF15-568C0A600589}"/>
    <dgm:cxn modelId="{105A3FBF-B80D-428E-A293-A635BB345A6C}" type="presOf" srcId="{3FAE5CC1-8B82-44D3-BB02-F4A399B78B64}" destId="{7C54E004-5547-4D9E-8254-10DD37805FD9}" srcOrd="0" destOrd="0" presId="urn:microsoft.com/office/officeart/2005/8/layout/orgChart1"/>
    <dgm:cxn modelId="{09830DCE-1E13-4A95-9E8C-52F17D493CFB}" type="presOf" srcId="{E0961A2D-1ABB-4C95-830C-6FD564657AFE}" destId="{41FA6465-9F3B-4EBB-BFFC-8471C13596C3}" srcOrd="1" destOrd="0" presId="urn:microsoft.com/office/officeart/2005/8/layout/orgChart1"/>
    <dgm:cxn modelId="{550E549D-392F-4996-BCB7-976335717672}" srcId="{15303DCB-1726-4576-BFF2-F4AFB8DE6CEA}" destId="{ACD25A54-4A00-42CD-8E2B-F7A0330B8F05}" srcOrd="1" destOrd="0" parTransId="{DDDB5CFD-F83C-415B-9573-A1E409D4619A}" sibTransId="{9055A446-3E30-4C28-B2A4-FA2DAEE14357}"/>
    <dgm:cxn modelId="{B0F1FD93-2F82-4495-98BF-41541A38231E}" srcId="{15303DCB-1726-4576-BFF2-F4AFB8DE6CEA}" destId="{E0961A2D-1ABB-4C95-830C-6FD564657AFE}" srcOrd="0" destOrd="0" parTransId="{3FAE5CC1-8B82-44D3-BB02-F4A399B78B64}" sibTransId="{D8BBA2BD-4F8F-4E99-AB28-CB6EF78D5763}"/>
    <dgm:cxn modelId="{3439DBF8-47E1-4494-A416-59405BA4508F}" type="presOf" srcId="{15303DCB-1726-4576-BFF2-F4AFB8DE6CEA}" destId="{54FA9E6F-7FE8-47EC-AFEA-85C9CEA65BBC}" srcOrd="0" destOrd="0" presId="urn:microsoft.com/office/officeart/2005/8/layout/orgChart1"/>
    <dgm:cxn modelId="{2CC62A3C-AC23-4B9A-95E3-59097B405893}" type="presOf" srcId="{E0961A2D-1ABB-4C95-830C-6FD564657AFE}" destId="{3A310691-82E9-43BD-BB81-E3B4F9624111}" srcOrd="0" destOrd="0" presId="urn:microsoft.com/office/officeart/2005/8/layout/orgChart1"/>
    <dgm:cxn modelId="{D65FD8D5-79F1-4D94-AF8E-EB9C890F62D5}" type="presOf" srcId="{ACD25A54-4A00-42CD-8E2B-F7A0330B8F05}" destId="{0BE4905B-4DCB-4791-84EB-0FD7FD212768}" srcOrd="1" destOrd="0" presId="urn:microsoft.com/office/officeart/2005/8/layout/orgChart1"/>
    <dgm:cxn modelId="{85EF1C7F-C887-4E71-8363-824C35B59E43}" type="presOf" srcId="{4D1E7BA6-C760-4B37-BFAB-C85CF801840E}" destId="{52C1BABF-DB9E-4154-8B93-03FF2E09BC0B}" srcOrd="0" destOrd="0" presId="urn:microsoft.com/office/officeart/2005/8/layout/orgChart1"/>
    <dgm:cxn modelId="{B9C82702-05AE-4DA1-98DA-B5A663BE1274}" srcId="{15303DCB-1726-4576-BFF2-F4AFB8DE6CEA}" destId="{A166A29F-A555-4478-92BF-B1F05457F546}" srcOrd="2" destOrd="0" parTransId="{4D1E7BA6-C760-4B37-BFAB-C85CF801840E}" sibTransId="{4C1C995C-2C8E-490D-897C-E8E4DECDEBC5}"/>
    <dgm:cxn modelId="{2DE55F1E-EA6D-46E3-9822-BCEF426CAA10}" type="presOf" srcId="{DDDB5CFD-F83C-415B-9573-A1E409D4619A}" destId="{48501A49-2006-49D1-8727-41D0198E5A9F}" srcOrd="0" destOrd="0" presId="urn:microsoft.com/office/officeart/2005/8/layout/orgChart1"/>
    <dgm:cxn modelId="{87001B67-F675-4246-A543-0013AF62B1C3}" type="presOf" srcId="{A166A29F-A555-4478-92BF-B1F05457F546}" destId="{7695079E-8CE4-4142-A388-4302FEA2D6AD}" srcOrd="0" destOrd="0" presId="urn:microsoft.com/office/officeart/2005/8/layout/orgChart1"/>
    <dgm:cxn modelId="{2A6792C1-2678-4784-A55A-7ADCEA15DB12}" type="presOf" srcId="{A166A29F-A555-4478-92BF-B1F05457F546}" destId="{6294A6EA-84E7-4B21-898F-995EA7C709B8}" srcOrd="1" destOrd="0" presId="urn:microsoft.com/office/officeart/2005/8/layout/orgChart1"/>
    <dgm:cxn modelId="{2C3A08B9-FA63-4671-84A9-B7FC878AA291}" type="presParOf" srcId="{008ACEBB-78A6-4CF3-A74C-C27BE1E3E5D0}" destId="{40589ACC-EC5E-4AE9-A057-9650F2CA6396}" srcOrd="0" destOrd="0" presId="urn:microsoft.com/office/officeart/2005/8/layout/orgChart1"/>
    <dgm:cxn modelId="{BD9DF20C-CB7B-4EB5-A7A0-1F9FFB609BFD}" type="presParOf" srcId="{40589ACC-EC5E-4AE9-A057-9650F2CA6396}" destId="{DCF74E15-3064-4D1A-AF8E-F604D96998E2}" srcOrd="0" destOrd="0" presId="urn:microsoft.com/office/officeart/2005/8/layout/orgChart1"/>
    <dgm:cxn modelId="{5B082389-5B90-4A5B-A754-4ADE80F8445F}" type="presParOf" srcId="{DCF74E15-3064-4D1A-AF8E-F604D96998E2}" destId="{54FA9E6F-7FE8-47EC-AFEA-85C9CEA65BBC}" srcOrd="0" destOrd="0" presId="urn:microsoft.com/office/officeart/2005/8/layout/orgChart1"/>
    <dgm:cxn modelId="{FBB57FEB-496B-4E82-911E-0DA53EFF28D0}" type="presParOf" srcId="{DCF74E15-3064-4D1A-AF8E-F604D96998E2}" destId="{42C913BC-6F50-4283-8ADA-BBBD76D70041}" srcOrd="1" destOrd="0" presId="urn:microsoft.com/office/officeart/2005/8/layout/orgChart1"/>
    <dgm:cxn modelId="{7CBE43F5-BD9B-4F46-A60A-3D7C33AAA996}" type="presParOf" srcId="{40589ACC-EC5E-4AE9-A057-9650F2CA6396}" destId="{86E90B36-4409-469D-A012-FEB6F6CFED08}" srcOrd="1" destOrd="0" presId="urn:microsoft.com/office/officeart/2005/8/layout/orgChart1"/>
    <dgm:cxn modelId="{BF0C5EA9-5AFC-482B-83A7-B972C346FF13}" type="presParOf" srcId="{86E90B36-4409-469D-A012-FEB6F6CFED08}" destId="{7C54E004-5547-4D9E-8254-10DD37805FD9}" srcOrd="0" destOrd="0" presId="urn:microsoft.com/office/officeart/2005/8/layout/orgChart1"/>
    <dgm:cxn modelId="{5CAEE636-97F7-4EFB-8D31-452D10C0C968}" type="presParOf" srcId="{86E90B36-4409-469D-A012-FEB6F6CFED08}" destId="{650F6DDC-80C8-4305-91B2-B895176C3257}" srcOrd="1" destOrd="0" presId="urn:microsoft.com/office/officeart/2005/8/layout/orgChart1"/>
    <dgm:cxn modelId="{6D327013-1BF9-4E71-A38E-549C8FF1F487}" type="presParOf" srcId="{650F6DDC-80C8-4305-91B2-B895176C3257}" destId="{7F3C90E3-82CA-4B8C-A0FA-31A4D9B3EDE2}" srcOrd="0" destOrd="0" presId="urn:microsoft.com/office/officeart/2005/8/layout/orgChart1"/>
    <dgm:cxn modelId="{B1CC7D1F-4B17-41CE-B04C-CC8CBA8F04BD}" type="presParOf" srcId="{7F3C90E3-82CA-4B8C-A0FA-31A4D9B3EDE2}" destId="{3A310691-82E9-43BD-BB81-E3B4F9624111}" srcOrd="0" destOrd="0" presId="urn:microsoft.com/office/officeart/2005/8/layout/orgChart1"/>
    <dgm:cxn modelId="{CDD6E77C-15F7-4A03-8A4E-70555D9409E0}" type="presParOf" srcId="{7F3C90E3-82CA-4B8C-A0FA-31A4D9B3EDE2}" destId="{41FA6465-9F3B-4EBB-BFFC-8471C13596C3}" srcOrd="1" destOrd="0" presId="urn:microsoft.com/office/officeart/2005/8/layout/orgChart1"/>
    <dgm:cxn modelId="{E3095E1B-8663-47E4-B125-5F43ABD30170}" type="presParOf" srcId="{650F6DDC-80C8-4305-91B2-B895176C3257}" destId="{26A4C8D5-38FF-4BEE-9EFB-A2EFA478D83D}" srcOrd="1" destOrd="0" presId="urn:microsoft.com/office/officeart/2005/8/layout/orgChart1"/>
    <dgm:cxn modelId="{5A04CC48-DD5E-4D39-9C5E-75DF8E082374}" type="presParOf" srcId="{650F6DDC-80C8-4305-91B2-B895176C3257}" destId="{44513C83-3916-4027-A788-C25B5A6AC182}" srcOrd="2" destOrd="0" presId="urn:microsoft.com/office/officeart/2005/8/layout/orgChart1"/>
    <dgm:cxn modelId="{C57AF363-9927-4677-9FFB-C59864082821}" type="presParOf" srcId="{86E90B36-4409-469D-A012-FEB6F6CFED08}" destId="{48501A49-2006-49D1-8727-41D0198E5A9F}" srcOrd="2" destOrd="0" presId="urn:microsoft.com/office/officeart/2005/8/layout/orgChart1"/>
    <dgm:cxn modelId="{E3B0334B-4912-4461-9B4C-904401D96E58}" type="presParOf" srcId="{86E90B36-4409-469D-A012-FEB6F6CFED08}" destId="{09DB73F3-BD33-4304-A0A1-1573B14D7267}" srcOrd="3" destOrd="0" presId="urn:microsoft.com/office/officeart/2005/8/layout/orgChart1"/>
    <dgm:cxn modelId="{9A7357E1-5CB2-4DF4-9AE0-792464301BA1}" type="presParOf" srcId="{09DB73F3-BD33-4304-A0A1-1573B14D7267}" destId="{6C7BACAA-564F-465B-A997-04A1CC903C9D}" srcOrd="0" destOrd="0" presId="urn:microsoft.com/office/officeart/2005/8/layout/orgChart1"/>
    <dgm:cxn modelId="{CE4961BC-BCB1-4EF3-9C31-634848D88EC4}" type="presParOf" srcId="{6C7BACAA-564F-465B-A997-04A1CC903C9D}" destId="{799BC848-F9FD-45C6-A208-0881902C1E8D}" srcOrd="0" destOrd="0" presId="urn:microsoft.com/office/officeart/2005/8/layout/orgChart1"/>
    <dgm:cxn modelId="{8674F8A7-D4C8-4A90-BE3F-B64187CDA163}" type="presParOf" srcId="{6C7BACAA-564F-465B-A997-04A1CC903C9D}" destId="{0BE4905B-4DCB-4791-84EB-0FD7FD212768}" srcOrd="1" destOrd="0" presId="urn:microsoft.com/office/officeart/2005/8/layout/orgChart1"/>
    <dgm:cxn modelId="{4EA85E84-E6D8-4E2F-9014-66F47F1863CC}" type="presParOf" srcId="{09DB73F3-BD33-4304-A0A1-1573B14D7267}" destId="{4D01066F-50A6-4FF8-A21F-D1B55EFE49E5}" srcOrd="1" destOrd="0" presId="urn:microsoft.com/office/officeart/2005/8/layout/orgChart1"/>
    <dgm:cxn modelId="{68610F04-EEB7-411B-9A8D-5A5C9EF07FF1}" type="presParOf" srcId="{09DB73F3-BD33-4304-A0A1-1573B14D7267}" destId="{05F56469-5589-4336-977F-A86ECB333E20}" srcOrd="2" destOrd="0" presId="urn:microsoft.com/office/officeart/2005/8/layout/orgChart1"/>
    <dgm:cxn modelId="{FC632235-D933-4281-A9E5-6EEE656C5EC4}" type="presParOf" srcId="{86E90B36-4409-469D-A012-FEB6F6CFED08}" destId="{52C1BABF-DB9E-4154-8B93-03FF2E09BC0B}" srcOrd="4" destOrd="0" presId="urn:microsoft.com/office/officeart/2005/8/layout/orgChart1"/>
    <dgm:cxn modelId="{5BBB7FFF-3F03-4B5A-BFD2-C7E010D64BF3}" type="presParOf" srcId="{86E90B36-4409-469D-A012-FEB6F6CFED08}" destId="{2748812E-A4EB-45F9-9AAF-11E49D6E6DA8}" srcOrd="5" destOrd="0" presId="urn:microsoft.com/office/officeart/2005/8/layout/orgChart1"/>
    <dgm:cxn modelId="{DAED9EB3-497E-4A70-B202-A536F753860E}" type="presParOf" srcId="{2748812E-A4EB-45F9-9AAF-11E49D6E6DA8}" destId="{39274F5D-C073-4C99-91AF-7DC092452E58}" srcOrd="0" destOrd="0" presId="urn:microsoft.com/office/officeart/2005/8/layout/orgChart1"/>
    <dgm:cxn modelId="{CC0F4148-FA84-4E1A-A9B3-66FEEFD20224}" type="presParOf" srcId="{39274F5D-C073-4C99-91AF-7DC092452E58}" destId="{7695079E-8CE4-4142-A388-4302FEA2D6AD}" srcOrd="0" destOrd="0" presId="urn:microsoft.com/office/officeart/2005/8/layout/orgChart1"/>
    <dgm:cxn modelId="{6C620980-B822-4454-8D8E-7B0091250658}" type="presParOf" srcId="{39274F5D-C073-4C99-91AF-7DC092452E58}" destId="{6294A6EA-84E7-4B21-898F-995EA7C709B8}" srcOrd="1" destOrd="0" presId="urn:microsoft.com/office/officeart/2005/8/layout/orgChart1"/>
    <dgm:cxn modelId="{D795131F-AB13-4B23-A2B2-8A59984991E5}" type="presParOf" srcId="{2748812E-A4EB-45F9-9AAF-11E49D6E6DA8}" destId="{9565969F-A077-410B-A224-F7E668A4206E}" srcOrd="1" destOrd="0" presId="urn:microsoft.com/office/officeart/2005/8/layout/orgChart1"/>
    <dgm:cxn modelId="{A5AF68BF-7D74-4FBE-9C4E-B2AD0784E04F}" type="presParOf" srcId="{2748812E-A4EB-45F9-9AAF-11E49D6E6DA8}" destId="{D7427ED1-0D70-47CE-8D1C-602768662616}" srcOrd="2" destOrd="0" presId="urn:microsoft.com/office/officeart/2005/8/layout/orgChart1"/>
    <dgm:cxn modelId="{748E54C2-F2EA-4094-96B5-C66CE058C1E8}" type="presParOf" srcId="{40589ACC-EC5E-4AE9-A057-9650F2CA6396}" destId="{473B784A-B8E1-44F0-A5A1-99E8E597B5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75D4BA-E57A-4245-9125-859FFCED54A8}" type="doc">
      <dgm:prSet loTypeId="urn:microsoft.com/office/officeart/2005/8/layout/vList5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71238005-B5D6-45DE-87D3-4DFD906DD043}">
      <dgm:prSet phldrT="[Metin]" custT="1"/>
      <dgm:spPr>
        <a:solidFill>
          <a:srgbClr val="92D050"/>
        </a:solidFill>
      </dgm:spPr>
      <dgm:t>
        <a:bodyPr/>
        <a:lstStyle/>
        <a:p>
          <a:r>
            <a:rPr lang="tr-TR" sz="1600" dirty="0" smtClean="0"/>
            <a:t>ÇEKİRDEK ZARI</a:t>
          </a:r>
          <a:endParaRPr lang="tr-TR" sz="1600" dirty="0"/>
        </a:p>
      </dgm:t>
    </dgm:pt>
    <dgm:pt modelId="{07A9C772-C746-486A-982E-29CCFA4461A9}" type="parTrans" cxnId="{E735C176-0B80-4261-B40C-3BF559ABE875}">
      <dgm:prSet/>
      <dgm:spPr/>
      <dgm:t>
        <a:bodyPr/>
        <a:lstStyle/>
        <a:p>
          <a:endParaRPr lang="tr-TR"/>
        </a:p>
      </dgm:t>
    </dgm:pt>
    <dgm:pt modelId="{4F519A63-E4E3-47C0-A6B7-B57D1223E301}" type="sibTrans" cxnId="{E735C176-0B80-4261-B40C-3BF559ABE875}">
      <dgm:prSet/>
      <dgm:spPr/>
      <dgm:t>
        <a:bodyPr/>
        <a:lstStyle/>
        <a:p>
          <a:endParaRPr lang="tr-TR"/>
        </a:p>
      </dgm:t>
    </dgm:pt>
    <dgm:pt modelId="{CE5C6526-1458-4CBB-BAD5-B1E4E26B84EB}">
      <dgm:prSet phldrT="[Metin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tr-TR" sz="1800" dirty="0" smtClean="0"/>
            <a:t>Çift zarlı ve yapısı hücre zarına benzer</a:t>
          </a:r>
          <a:endParaRPr lang="tr-TR" sz="1800" dirty="0"/>
        </a:p>
      </dgm:t>
    </dgm:pt>
    <dgm:pt modelId="{4DCD5454-F4C1-419E-BB93-70E21FF42E63}" type="parTrans" cxnId="{39764FF9-F099-4B29-8D46-C650568E3A80}">
      <dgm:prSet/>
      <dgm:spPr/>
      <dgm:t>
        <a:bodyPr/>
        <a:lstStyle/>
        <a:p>
          <a:endParaRPr lang="tr-TR"/>
        </a:p>
      </dgm:t>
    </dgm:pt>
    <dgm:pt modelId="{7EB83CFB-7B03-4F07-A4D0-EAE3771F0029}" type="sibTrans" cxnId="{39764FF9-F099-4B29-8D46-C650568E3A80}">
      <dgm:prSet/>
      <dgm:spPr/>
      <dgm:t>
        <a:bodyPr/>
        <a:lstStyle/>
        <a:p>
          <a:endParaRPr lang="tr-TR"/>
        </a:p>
      </dgm:t>
    </dgm:pt>
    <dgm:pt modelId="{7114C2F1-D269-4E50-8A17-13AC95B3B10D}">
      <dgm:prSet phldrT="[Metin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tr-TR" sz="1800" dirty="0" smtClean="0"/>
            <a:t>Dış zarında ribozom </a:t>
          </a:r>
          <a:r>
            <a:rPr lang="tr-TR" sz="1800" dirty="0" err="1" smtClean="0"/>
            <a:t>bulunudurur</a:t>
          </a:r>
          <a:r>
            <a:rPr lang="tr-TR" sz="1800" dirty="0" smtClean="0"/>
            <a:t>.</a:t>
          </a:r>
          <a:endParaRPr lang="tr-TR" sz="1800" dirty="0"/>
        </a:p>
      </dgm:t>
    </dgm:pt>
    <dgm:pt modelId="{E0C1C645-5EDE-405E-B240-159DAC43A719}" type="parTrans" cxnId="{9F64C465-082F-4D8F-9F97-516BEE69C9DD}">
      <dgm:prSet/>
      <dgm:spPr/>
      <dgm:t>
        <a:bodyPr/>
        <a:lstStyle/>
        <a:p>
          <a:endParaRPr lang="tr-TR"/>
        </a:p>
      </dgm:t>
    </dgm:pt>
    <dgm:pt modelId="{574F54A4-DC87-49D3-8EAE-EA0D02B6CBAA}" type="sibTrans" cxnId="{9F64C465-082F-4D8F-9F97-516BEE69C9DD}">
      <dgm:prSet/>
      <dgm:spPr/>
      <dgm:t>
        <a:bodyPr/>
        <a:lstStyle/>
        <a:p>
          <a:endParaRPr lang="tr-TR"/>
        </a:p>
      </dgm:t>
    </dgm:pt>
    <dgm:pt modelId="{5148608E-E1FE-4638-93FD-1E24989764A7}">
      <dgm:prSet phldrT="[Metin]" custT="1"/>
      <dgm:spPr>
        <a:solidFill>
          <a:srgbClr val="FFC000"/>
        </a:solidFill>
      </dgm:spPr>
      <dgm:t>
        <a:bodyPr/>
        <a:lstStyle/>
        <a:p>
          <a:r>
            <a:rPr lang="tr-TR" sz="1600" dirty="0" smtClean="0"/>
            <a:t>ÇEKİRDEK PLAZMASI</a:t>
          </a:r>
          <a:endParaRPr lang="tr-TR" sz="1600" dirty="0"/>
        </a:p>
      </dgm:t>
    </dgm:pt>
    <dgm:pt modelId="{AD990004-BAEF-400C-9E47-4647DEA27ABA}" type="parTrans" cxnId="{414AA04C-D968-42FA-8AED-8F398686A857}">
      <dgm:prSet/>
      <dgm:spPr/>
      <dgm:t>
        <a:bodyPr/>
        <a:lstStyle/>
        <a:p>
          <a:endParaRPr lang="tr-TR"/>
        </a:p>
      </dgm:t>
    </dgm:pt>
    <dgm:pt modelId="{F6076A24-4A7B-4980-AF0E-6E7BA2DDE2B7}" type="sibTrans" cxnId="{414AA04C-D968-42FA-8AED-8F398686A857}">
      <dgm:prSet/>
      <dgm:spPr/>
      <dgm:t>
        <a:bodyPr/>
        <a:lstStyle/>
        <a:p>
          <a:endParaRPr lang="tr-TR"/>
        </a:p>
      </dgm:t>
    </dgm:pt>
    <dgm:pt modelId="{63E49728-13C5-49E6-AEFD-45A5253F513F}">
      <dgm:prSet phldrT="[Metin]"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tr-TR" sz="1800" dirty="0" smtClean="0"/>
            <a:t>DNA-RNA-Enzimler-Proteinler-çeşitli mineraller ve su bulunur</a:t>
          </a:r>
          <a:endParaRPr lang="tr-TR" sz="1800" dirty="0"/>
        </a:p>
      </dgm:t>
    </dgm:pt>
    <dgm:pt modelId="{0CEE6B9E-C622-4760-AD18-918BBC7F653A}" type="parTrans" cxnId="{8CB9F77A-07AC-41DA-A02F-EF075CE4A4C6}">
      <dgm:prSet/>
      <dgm:spPr/>
      <dgm:t>
        <a:bodyPr/>
        <a:lstStyle/>
        <a:p>
          <a:endParaRPr lang="tr-TR"/>
        </a:p>
      </dgm:t>
    </dgm:pt>
    <dgm:pt modelId="{66783E8E-8ABD-4B22-8227-3A91C7E197CE}" type="sibTrans" cxnId="{8CB9F77A-07AC-41DA-A02F-EF075CE4A4C6}">
      <dgm:prSet/>
      <dgm:spPr/>
      <dgm:t>
        <a:bodyPr/>
        <a:lstStyle/>
        <a:p>
          <a:endParaRPr lang="tr-TR"/>
        </a:p>
      </dgm:t>
    </dgm:pt>
    <dgm:pt modelId="{81AECEF8-628D-4D86-810A-BE227F805058}">
      <dgm:prSet phldrT="[Metin]"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tr-TR" sz="1800" dirty="0" smtClean="0"/>
            <a:t>Sitoplazmaya göre daha kıvamlı bir yapısı var</a:t>
          </a:r>
          <a:endParaRPr lang="tr-TR" sz="1800" dirty="0"/>
        </a:p>
      </dgm:t>
    </dgm:pt>
    <dgm:pt modelId="{FA5AA549-A9F9-419B-A35C-B6968CE19CA3}" type="parTrans" cxnId="{8C141F14-AE08-4191-A881-97B0F2735ACE}">
      <dgm:prSet/>
      <dgm:spPr/>
      <dgm:t>
        <a:bodyPr/>
        <a:lstStyle/>
        <a:p>
          <a:endParaRPr lang="tr-TR"/>
        </a:p>
      </dgm:t>
    </dgm:pt>
    <dgm:pt modelId="{A5801C00-7AB6-40F3-96FC-3FCA08D1E2FD}" type="sibTrans" cxnId="{8C141F14-AE08-4191-A881-97B0F2735ACE}">
      <dgm:prSet/>
      <dgm:spPr/>
      <dgm:t>
        <a:bodyPr/>
        <a:lstStyle/>
        <a:p>
          <a:endParaRPr lang="tr-TR"/>
        </a:p>
      </dgm:t>
    </dgm:pt>
    <dgm:pt modelId="{24754652-84C2-49FA-A71D-88F445A71991}">
      <dgm:prSet phldrT="[Metin]" custT="1"/>
      <dgm:spPr>
        <a:solidFill>
          <a:srgbClr val="7030A0"/>
        </a:solidFill>
      </dgm:spPr>
      <dgm:t>
        <a:bodyPr/>
        <a:lstStyle/>
        <a:p>
          <a:r>
            <a:rPr lang="tr-TR" sz="1600" dirty="0" smtClean="0"/>
            <a:t>ÇEKİRDEKÇİK</a:t>
          </a:r>
          <a:endParaRPr lang="tr-TR" sz="1600" dirty="0"/>
        </a:p>
      </dgm:t>
    </dgm:pt>
    <dgm:pt modelId="{936F48FC-599B-41F9-80B3-5EF57C628233}" type="parTrans" cxnId="{CBCB356D-D0D7-4878-BD52-C317E4FE22AA}">
      <dgm:prSet/>
      <dgm:spPr/>
      <dgm:t>
        <a:bodyPr/>
        <a:lstStyle/>
        <a:p>
          <a:endParaRPr lang="tr-TR"/>
        </a:p>
      </dgm:t>
    </dgm:pt>
    <dgm:pt modelId="{4347719E-AF92-4B12-ACC8-C6A3D4E3A578}" type="sibTrans" cxnId="{CBCB356D-D0D7-4878-BD52-C317E4FE22AA}">
      <dgm:prSet/>
      <dgm:spPr/>
      <dgm:t>
        <a:bodyPr/>
        <a:lstStyle/>
        <a:p>
          <a:endParaRPr lang="tr-TR"/>
        </a:p>
      </dgm:t>
    </dgm:pt>
    <dgm:pt modelId="{BD2D5ABC-4643-437D-80D8-F363B940DCB2}">
      <dgm:prSet phldrT="[Metin]" custT="1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tr-TR" sz="1800" dirty="0" smtClean="0"/>
            <a:t>Bir yada daha fazla sayıda olabilir. Zarla çevrili değildir. Ribozom sentezinde aktif rol oynar.</a:t>
          </a:r>
          <a:endParaRPr lang="tr-TR" sz="1800" dirty="0"/>
        </a:p>
      </dgm:t>
    </dgm:pt>
    <dgm:pt modelId="{924BC27B-2144-4E3E-9E40-FAADB4F8F92D}" type="parTrans" cxnId="{180E5F1C-C262-45DD-A20A-CDA8B422BD3E}">
      <dgm:prSet/>
      <dgm:spPr/>
      <dgm:t>
        <a:bodyPr/>
        <a:lstStyle/>
        <a:p>
          <a:endParaRPr lang="tr-TR"/>
        </a:p>
      </dgm:t>
    </dgm:pt>
    <dgm:pt modelId="{397D1302-0C71-44F8-8260-861FE0B55200}" type="sibTrans" cxnId="{180E5F1C-C262-45DD-A20A-CDA8B422BD3E}">
      <dgm:prSet/>
      <dgm:spPr/>
      <dgm:t>
        <a:bodyPr/>
        <a:lstStyle/>
        <a:p>
          <a:endParaRPr lang="tr-TR"/>
        </a:p>
      </dgm:t>
    </dgm:pt>
    <dgm:pt modelId="{1C8B6E55-3B8F-41B7-AB33-C8C9CEE26240}">
      <dgm:prSet phldrT="[Metin]" custT="1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tr-TR" sz="1800" dirty="0" smtClean="0"/>
            <a:t>Yapısında DNA-RNA-Proteinler bulunur. Protein sentezinin hızlı olduğu hücrelerde büyüktür.</a:t>
          </a:r>
          <a:endParaRPr lang="tr-TR" sz="1800" dirty="0"/>
        </a:p>
      </dgm:t>
    </dgm:pt>
    <dgm:pt modelId="{F6D16678-A406-45DF-B453-5D8150013F70}" type="parTrans" cxnId="{8DA915A5-5BCE-461B-8AA1-4089A8FA5159}">
      <dgm:prSet/>
      <dgm:spPr/>
      <dgm:t>
        <a:bodyPr/>
        <a:lstStyle/>
        <a:p>
          <a:endParaRPr lang="tr-TR"/>
        </a:p>
      </dgm:t>
    </dgm:pt>
    <dgm:pt modelId="{815D86DD-974C-457A-A032-2BD72F38932F}" type="sibTrans" cxnId="{8DA915A5-5BCE-461B-8AA1-4089A8FA5159}">
      <dgm:prSet/>
      <dgm:spPr/>
      <dgm:t>
        <a:bodyPr/>
        <a:lstStyle/>
        <a:p>
          <a:endParaRPr lang="tr-TR"/>
        </a:p>
      </dgm:t>
    </dgm:pt>
    <dgm:pt modelId="{CF7EDE45-52F8-44BB-A0DA-66BC76374C32}">
      <dgm:prSet custT="1"/>
      <dgm:spPr/>
      <dgm:t>
        <a:bodyPr/>
        <a:lstStyle/>
        <a:p>
          <a:r>
            <a:rPr lang="tr-TR" sz="1600" dirty="0" smtClean="0"/>
            <a:t>KROMATİN AĞ</a:t>
          </a:r>
          <a:endParaRPr lang="tr-TR" sz="1600" dirty="0"/>
        </a:p>
      </dgm:t>
    </dgm:pt>
    <dgm:pt modelId="{B40C299E-AA69-4EEF-9625-010A9F46AE0F}" type="parTrans" cxnId="{DAC1B435-6345-4C43-928B-7CCB485C9BC8}">
      <dgm:prSet/>
      <dgm:spPr/>
      <dgm:t>
        <a:bodyPr/>
        <a:lstStyle/>
        <a:p>
          <a:endParaRPr lang="tr-TR"/>
        </a:p>
      </dgm:t>
    </dgm:pt>
    <dgm:pt modelId="{29577CA3-CB3C-4C2C-9939-9364D6A61DAE}" type="sibTrans" cxnId="{DAC1B435-6345-4C43-928B-7CCB485C9BC8}">
      <dgm:prSet/>
      <dgm:spPr/>
      <dgm:t>
        <a:bodyPr/>
        <a:lstStyle/>
        <a:p>
          <a:endParaRPr lang="tr-TR"/>
        </a:p>
      </dgm:t>
    </dgm:pt>
    <dgm:pt modelId="{6AD48329-0652-48E6-B919-AB63D16C809A}">
      <dgm:prSet phldrT="[Metin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tr-TR" sz="1800" dirty="0" smtClean="0"/>
            <a:t>Geniş çaplı </a:t>
          </a:r>
          <a:r>
            <a:rPr lang="tr-TR" sz="1800" dirty="0" err="1" smtClean="0"/>
            <a:t>porlara</a:t>
          </a:r>
          <a:r>
            <a:rPr lang="tr-TR" sz="1800" dirty="0" smtClean="0"/>
            <a:t> sahiptir.</a:t>
          </a:r>
          <a:endParaRPr lang="tr-TR" sz="1800" dirty="0"/>
        </a:p>
      </dgm:t>
    </dgm:pt>
    <dgm:pt modelId="{AAD7DEBF-1A10-40AF-B810-4DC5151F20BC}" type="parTrans" cxnId="{02A77AEC-F61D-4108-AF88-9B396A6812EA}">
      <dgm:prSet/>
      <dgm:spPr/>
      <dgm:t>
        <a:bodyPr/>
        <a:lstStyle/>
        <a:p>
          <a:endParaRPr lang="tr-TR"/>
        </a:p>
      </dgm:t>
    </dgm:pt>
    <dgm:pt modelId="{48CEAE53-464F-41FA-835C-6836D6CBBE3B}" type="sibTrans" cxnId="{02A77AEC-F61D-4108-AF88-9B396A6812EA}">
      <dgm:prSet/>
      <dgm:spPr/>
      <dgm:t>
        <a:bodyPr/>
        <a:lstStyle/>
        <a:p>
          <a:endParaRPr lang="tr-TR"/>
        </a:p>
      </dgm:t>
    </dgm:pt>
    <dgm:pt modelId="{23D680D8-3217-44B1-9925-58318DA13A6E}">
      <dgm:prSet phldrT="[Metin]" custT="1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endParaRPr lang="tr-TR" sz="1800" dirty="0"/>
        </a:p>
      </dgm:t>
    </dgm:pt>
    <dgm:pt modelId="{D2E09142-A787-4DD0-9B77-81C6378FB6D5}" type="parTrans" cxnId="{C5A4E40F-A9AF-4B6F-8DEC-DAFEA5D60570}">
      <dgm:prSet/>
      <dgm:spPr/>
    </dgm:pt>
    <dgm:pt modelId="{C683333C-0B73-465F-A6AD-9E94BEE64FD3}" type="sibTrans" cxnId="{C5A4E40F-A9AF-4B6F-8DEC-DAFEA5D60570}">
      <dgm:prSet/>
      <dgm:spPr/>
    </dgm:pt>
    <dgm:pt modelId="{1B626165-EBF5-42CF-91B4-89F7DE51F4D7}">
      <dgm:prSet phldrT="[Metin]" custT="1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tr-TR" sz="1800" dirty="0" smtClean="0"/>
            <a:t>Hücre bölünmesi sırasında kaybolur ve </a:t>
          </a:r>
          <a:r>
            <a:rPr lang="tr-TR" sz="1800" dirty="0" err="1" smtClean="0"/>
            <a:t>telofaz</a:t>
          </a:r>
          <a:r>
            <a:rPr lang="tr-TR" sz="1800" dirty="0" smtClean="0"/>
            <a:t> evresinin sonuna doğru yeniden oluşur.</a:t>
          </a:r>
          <a:endParaRPr lang="tr-TR" sz="1800" dirty="0"/>
        </a:p>
      </dgm:t>
    </dgm:pt>
    <dgm:pt modelId="{76267210-F61E-459B-8360-D3BA549E0202}" type="parTrans" cxnId="{96242C68-9AEB-4446-869D-A7487EE2257E}">
      <dgm:prSet/>
      <dgm:spPr/>
    </dgm:pt>
    <dgm:pt modelId="{7E451621-56F1-44BB-B906-B9A685F2E02A}" type="sibTrans" cxnId="{96242C68-9AEB-4446-869D-A7487EE2257E}">
      <dgm:prSet/>
      <dgm:spPr/>
    </dgm:pt>
    <dgm:pt modelId="{1C179412-0C55-4944-B4C8-35EEE1E70C92}" type="pres">
      <dgm:prSet presAssocID="{0775D4BA-E57A-4245-9125-859FFCED54A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4D63CE6E-C458-4E2D-909C-EF454BA028B6}" type="pres">
      <dgm:prSet presAssocID="{71238005-B5D6-45DE-87D3-4DFD906DD043}" presName="linNode" presStyleCnt="0"/>
      <dgm:spPr/>
    </dgm:pt>
    <dgm:pt modelId="{C86176B1-03B3-4716-B174-CA39A165F979}" type="pres">
      <dgm:prSet presAssocID="{71238005-B5D6-45DE-87D3-4DFD906DD043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5A6A7289-8ECE-4E0A-BFDD-FBA8B14A9C0F}" type="pres">
      <dgm:prSet presAssocID="{71238005-B5D6-45DE-87D3-4DFD906DD043}" presName="descendantText" presStyleLbl="alignAccFollowNode1" presStyleIdx="0" presStyleCnt="3" custScaleY="158821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C10C2688-FF77-4993-9C42-F2DDEB6E6C06}" type="pres">
      <dgm:prSet presAssocID="{4F519A63-E4E3-47C0-A6B7-B57D1223E301}" presName="sp" presStyleCnt="0"/>
      <dgm:spPr/>
    </dgm:pt>
    <dgm:pt modelId="{096D8F83-6B92-4BD3-803F-6247FE531774}" type="pres">
      <dgm:prSet presAssocID="{5148608E-E1FE-4638-93FD-1E24989764A7}" presName="linNode" presStyleCnt="0"/>
      <dgm:spPr/>
    </dgm:pt>
    <dgm:pt modelId="{7467BEBD-16BB-4075-854C-34F8F53BB313}" type="pres">
      <dgm:prSet presAssocID="{5148608E-E1FE-4638-93FD-1E24989764A7}" presName="parentText" presStyleLbl="node1" presStyleIdx="1" presStyleCnt="4" custLinFactNeighborY="32726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27B8942C-A4D7-4FE9-881C-0BE494D5C000}" type="pres">
      <dgm:prSet presAssocID="{5148608E-E1FE-4638-93FD-1E24989764A7}" presName="descendantText" presStyleLbl="alignAccFollowNode1" presStyleIdx="1" presStyleCnt="3" custScaleY="158241" custLinFactNeighborX="-3646" custLinFactNeighborY="57528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5D1E0593-C261-4B97-BCCB-48B63E9C4F12}" type="pres">
      <dgm:prSet presAssocID="{F6076A24-4A7B-4980-AF0E-6E7BA2DDE2B7}" presName="sp" presStyleCnt="0"/>
      <dgm:spPr/>
    </dgm:pt>
    <dgm:pt modelId="{2EE1FA8F-24C8-4B2E-8387-01C13078DBCC}" type="pres">
      <dgm:prSet presAssocID="{24754652-84C2-49FA-A71D-88F445A71991}" presName="linNode" presStyleCnt="0"/>
      <dgm:spPr/>
    </dgm:pt>
    <dgm:pt modelId="{EE44CED5-1F4C-484F-A4D6-B4706CC0B89C}" type="pres">
      <dgm:prSet presAssocID="{24754652-84C2-49FA-A71D-88F445A71991}" presName="parentText" presStyleLbl="node1" presStyleIdx="2" presStyleCnt="4" custLinFactNeighborX="-76" custLinFactNeighborY="7561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8F04E4BC-E84E-4EAF-B837-6036131AD2FE}" type="pres">
      <dgm:prSet presAssocID="{24754652-84C2-49FA-A71D-88F445A71991}" presName="descendantText" presStyleLbl="alignAccFollowNode1" presStyleIdx="2" presStyleCnt="3" custScaleY="402201" custLinFactNeighborX="-1029" custLinFactNeighborY="91839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A803371E-E2D5-400A-8240-0786EDAA985C}" type="pres">
      <dgm:prSet presAssocID="{4347719E-AF92-4B12-ACC8-C6A3D4E3A578}" presName="sp" presStyleCnt="0"/>
      <dgm:spPr/>
    </dgm:pt>
    <dgm:pt modelId="{6B011CAA-8443-4BBD-9D29-B80EFF644789}" type="pres">
      <dgm:prSet presAssocID="{CF7EDE45-52F8-44BB-A0DA-66BC76374C32}" presName="linNode" presStyleCnt="0"/>
      <dgm:spPr/>
    </dgm:pt>
    <dgm:pt modelId="{5CE28C6D-40E5-4B8D-BA23-FEB46DEA8690}" type="pres">
      <dgm:prSet presAssocID="{CF7EDE45-52F8-44BB-A0DA-66BC76374C32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DAC1B435-6345-4C43-928B-7CCB485C9BC8}" srcId="{0775D4BA-E57A-4245-9125-859FFCED54A8}" destId="{CF7EDE45-52F8-44BB-A0DA-66BC76374C32}" srcOrd="3" destOrd="0" parTransId="{B40C299E-AA69-4EEF-9625-010A9F46AE0F}" sibTransId="{29577CA3-CB3C-4C2C-9939-9364D6A61DAE}"/>
    <dgm:cxn modelId="{8CB9F77A-07AC-41DA-A02F-EF075CE4A4C6}" srcId="{5148608E-E1FE-4638-93FD-1E24989764A7}" destId="{63E49728-13C5-49E6-AEFD-45A5253F513F}" srcOrd="0" destOrd="0" parTransId="{0CEE6B9E-C622-4760-AD18-918BBC7F653A}" sibTransId="{66783E8E-8ABD-4B22-8227-3A91C7E197CE}"/>
    <dgm:cxn modelId="{48641271-0C85-403B-BE4E-DF21F63D400E}" type="presOf" srcId="{23D680D8-3217-44B1-9925-58318DA13A6E}" destId="{8F04E4BC-E84E-4EAF-B837-6036131AD2FE}" srcOrd="0" destOrd="3" presId="urn:microsoft.com/office/officeart/2005/8/layout/vList5"/>
    <dgm:cxn modelId="{7E105E2C-CF6A-4767-929A-87CB8EDDAD49}" type="presOf" srcId="{6AD48329-0652-48E6-B919-AB63D16C809A}" destId="{5A6A7289-8ECE-4E0A-BFDD-FBA8B14A9C0F}" srcOrd="0" destOrd="2" presId="urn:microsoft.com/office/officeart/2005/8/layout/vList5"/>
    <dgm:cxn modelId="{9F64C465-082F-4D8F-9F97-516BEE69C9DD}" srcId="{71238005-B5D6-45DE-87D3-4DFD906DD043}" destId="{7114C2F1-D269-4E50-8A17-13AC95B3B10D}" srcOrd="1" destOrd="0" parTransId="{E0C1C645-5EDE-405E-B240-159DAC43A719}" sibTransId="{574F54A4-DC87-49D3-8EAE-EA0D02B6CBAA}"/>
    <dgm:cxn modelId="{9C845E8F-2140-41AF-A562-44B4C87DFD31}" type="presOf" srcId="{24754652-84C2-49FA-A71D-88F445A71991}" destId="{EE44CED5-1F4C-484F-A4D6-B4706CC0B89C}" srcOrd="0" destOrd="0" presId="urn:microsoft.com/office/officeart/2005/8/layout/vList5"/>
    <dgm:cxn modelId="{652EBD42-E835-42B9-B3B1-B3DF786AE745}" type="presOf" srcId="{63E49728-13C5-49E6-AEFD-45A5253F513F}" destId="{27B8942C-A4D7-4FE9-881C-0BE494D5C000}" srcOrd="0" destOrd="0" presId="urn:microsoft.com/office/officeart/2005/8/layout/vList5"/>
    <dgm:cxn modelId="{1939FD4B-6B6F-4AFF-B202-5966557A82ED}" type="presOf" srcId="{CE5C6526-1458-4CBB-BAD5-B1E4E26B84EB}" destId="{5A6A7289-8ECE-4E0A-BFDD-FBA8B14A9C0F}" srcOrd="0" destOrd="0" presId="urn:microsoft.com/office/officeart/2005/8/layout/vList5"/>
    <dgm:cxn modelId="{E735C176-0B80-4261-B40C-3BF559ABE875}" srcId="{0775D4BA-E57A-4245-9125-859FFCED54A8}" destId="{71238005-B5D6-45DE-87D3-4DFD906DD043}" srcOrd="0" destOrd="0" parTransId="{07A9C772-C746-486A-982E-29CCFA4461A9}" sibTransId="{4F519A63-E4E3-47C0-A6B7-B57D1223E301}"/>
    <dgm:cxn modelId="{8DA915A5-5BCE-461B-8AA1-4089A8FA5159}" srcId="{24754652-84C2-49FA-A71D-88F445A71991}" destId="{1C8B6E55-3B8F-41B7-AB33-C8C9CEE26240}" srcOrd="1" destOrd="0" parTransId="{F6D16678-A406-45DF-B453-5D8150013F70}" sibTransId="{815D86DD-974C-457A-A032-2BD72F38932F}"/>
    <dgm:cxn modelId="{180E5F1C-C262-45DD-A20A-CDA8B422BD3E}" srcId="{24754652-84C2-49FA-A71D-88F445A71991}" destId="{BD2D5ABC-4643-437D-80D8-F363B940DCB2}" srcOrd="0" destOrd="0" parTransId="{924BC27B-2144-4E3E-9E40-FAADB4F8F92D}" sibTransId="{397D1302-0C71-44F8-8260-861FE0B55200}"/>
    <dgm:cxn modelId="{39764FF9-F099-4B29-8D46-C650568E3A80}" srcId="{71238005-B5D6-45DE-87D3-4DFD906DD043}" destId="{CE5C6526-1458-4CBB-BAD5-B1E4E26B84EB}" srcOrd="0" destOrd="0" parTransId="{4DCD5454-F4C1-419E-BB93-70E21FF42E63}" sibTransId="{7EB83CFB-7B03-4F07-A4D0-EAE3771F0029}"/>
    <dgm:cxn modelId="{E19510DA-06B4-4B27-A905-D14D60131F02}" type="presOf" srcId="{71238005-B5D6-45DE-87D3-4DFD906DD043}" destId="{C86176B1-03B3-4716-B174-CA39A165F979}" srcOrd="0" destOrd="0" presId="urn:microsoft.com/office/officeart/2005/8/layout/vList5"/>
    <dgm:cxn modelId="{8C141F14-AE08-4191-A881-97B0F2735ACE}" srcId="{5148608E-E1FE-4638-93FD-1E24989764A7}" destId="{81AECEF8-628D-4D86-810A-BE227F805058}" srcOrd="1" destOrd="0" parTransId="{FA5AA549-A9F9-419B-A35C-B6968CE19CA3}" sibTransId="{A5801C00-7AB6-40F3-96FC-3FCA08D1E2FD}"/>
    <dgm:cxn modelId="{006A2363-9DE5-444B-9572-1A2535868DFD}" type="presOf" srcId="{CF7EDE45-52F8-44BB-A0DA-66BC76374C32}" destId="{5CE28C6D-40E5-4B8D-BA23-FEB46DEA8690}" srcOrd="0" destOrd="0" presId="urn:microsoft.com/office/officeart/2005/8/layout/vList5"/>
    <dgm:cxn modelId="{EC57506F-46C8-4C56-B920-285B5CEDBA51}" type="presOf" srcId="{7114C2F1-D269-4E50-8A17-13AC95B3B10D}" destId="{5A6A7289-8ECE-4E0A-BFDD-FBA8B14A9C0F}" srcOrd="0" destOrd="1" presId="urn:microsoft.com/office/officeart/2005/8/layout/vList5"/>
    <dgm:cxn modelId="{1678B675-674A-4A9C-838F-832533D890FC}" type="presOf" srcId="{5148608E-E1FE-4638-93FD-1E24989764A7}" destId="{7467BEBD-16BB-4075-854C-34F8F53BB313}" srcOrd="0" destOrd="0" presId="urn:microsoft.com/office/officeart/2005/8/layout/vList5"/>
    <dgm:cxn modelId="{96242C68-9AEB-4446-869D-A7487EE2257E}" srcId="{24754652-84C2-49FA-A71D-88F445A71991}" destId="{1B626165-EBF5-42CF-91B4-89F7DE51F4D7}" srcOrd="2" destOrd="0" parTransId="{76267210-F61E-459B-8360-D3BA549E0202}" sibTransId="{7E451621-56F1-44BB-B906-B9A685F2E02A}"/>
    <dgm:cxn modelId="{02A77AEC-F61D-4108-AF88-9B396A6812EA}" srcId="{71238005-B5D6-45DE-87D3-4DFD906DD043}" destId="{6AD48329-0652-48E6-B919-AB63D16C809A}" srcOrd="2" destOrd="0" parTransId="{AAD7DEBF-1A10-40AF-B810-4DC5151F20BC}" sibTransId="{48CEAE53-464F-41FA-835C-6836D6CBBE3B}"/>
    <dgm:cxn modelId="{414AA04C-D968-42FA-8AED-8F398686A857}" srcId="{0775D4BA-E57A-4245-9125-859FFCED54A8}" destId="{5148608E-E1FE-4638-93FD-1E24989764A7}" srcOrd="1" destOrd="0" parTransId="{AD990004-BAEF-400C-9E47-4647DEA27ABA}" sibTransId="{F6076A24-4A7B-4980-AF0E-6E7BA2DDE2B7}"/>
    <dgm:cxn modelId="{D29062E9-1D47-40DC-8DFB-9BD3C44949CB}" type="presOf" srcId="{0775D4BA-E57A-4245-9125-859FFCED54A8}" destId="{1C179412-0C55-4944-B4C8-35EEE1E70C92}" srcOrd="0" destOrd="0" presId="urn:microsoft.com/office/officeart/2005/8/layout/vList5"/>
    <dgm:cxn modelId="{08342803-BED4-45BB-912D-E72DEBFE6323}" type="presOf" srcId="{1B626165-EBF5-42CF-91B4-89F7DE51F4D7}" destId="{8F04E4BC-E84E-4EAF-B837-6036131AD2FE}" srcOrd="0" destOrd="2" presId="urn:microsoft.com/office/officeart/2005/8/layout/vList5"/>
    <dgm:cxn modelId="{C5A4E40F-A9AF-4B6F-8DEC-DAFEA5D60570}" srcId="{24754652-84C2-49FA-A71D-88F445A71991}" destId="{23D680D8-3217-44B1-9925-58318DA13A6E}" srcOrd="3" destOrd="0" parTransId="{D2E09142-A787-4DD0-9B77-81C6378FB6D5}" sibTransId="{C683333C-0B73-465F-A6AD-9E94BEE64FD3}"/>
    <dgm:cxn modelId="{E9478939-FE33-45B5-80D4-5EAD7884DC68}" type="presOf" srcId="{1C8B6E55-3B8F-41B7-AB33-C8C9CEE26240}" destId="{8F04E4BC-E84E-4EAF-B837-6036131AD2FE}" srcOrd="0" destOrd="1" presId="urn:microsoft.com/office/officeart/2005/8/layout/vList5"/>
    <dgm:cxn modelId="{CBCB356D-D0D7-4878-BD52-C317E4FE22AA}" srcId="{0775D4BA-E57A-4245-9125-859FFCED54A8}" destId="{24754652-84C2-49FA-A71D-88F445A71991}" srcOrd="2" destOrd="0" parTransId="{936F48FC-599B-41F9-80B3-5EF57C628233}" sibTransId="{4347719E-AF92-4B12-ACC8-C6A3D4E3A578}"/>
    <dgm:cxn modelId="{1593AB8F-2226-4B8B-9F6F-386FA2A3C45F}" type="presOf" srcId="{81AECEF8-628D-4D86-810A-BE227F805058}" destId="{27B8942C-A4D7-4FE9-881C-0BE494D5C000}" srcOrd="0" destOrd="1" presId="urn:microsoft.com/office/officeart/2005/8/layout/vList5"/>
    <dgm:cxn modelId="{733FA464-D820-4AF0-B7A8-E9390D563406}" type="presOf" srcId="{BD2D5ABC-4643-437D-80D8-F363B940DCB2}" destId="{8F04E4BC-E84E-4EAF-B837-6036131AD2FE}" srcOrd="0" destOrd="0" presId="urn:microsoft.com/office/officeart/2005/8/layout/vList5"/>
    <dgm:cxn modelId="{3D3B5042-EC43-44BC-A975-90AB97B6A20A}" type="presParOf" srcId="{1C179412-0C55-4944-B4C8-35EEE1E70C92}" destId="{4D63CE6E-C458-4E2D-909C-EF454BA028B6}" srcOrd="0" destOrd="0" presId="urn:microsoft.com/office/officeart/2005/8/layout/vList5"/>
    <dgm:cxn modelId="{C80895E2-64D7-48A8-9782-E7CD1F92CAC6}" type="presParOf" srcId="{4D63CE6E-C458-4E2D-909C-EF454BA028B6}" destId="{C86176B1-03B3-4716-B174-CA39A165F979}" srcOrd="0" destOrd="0" presId="urn:microsoft.com/office/officeart/2005/8/layout/vList5"/>
    <dgm:cxn modelId="{F2B1D8A9-8A50-4D04-A80B-06C1C2971E3A}" type="presParOf" srcId="{4D63CE6E-C458-4E2D-909C-EF454BA028B6}" destId="{5A6A7289-8ECE-4E0A-BFDD-FBA8B14A9C0F}" srcOrd="1" destOrd="0" presId="urn:microsoft.com/office/officeart/2005/8/layout/vList5"/>
    <dgm:cxn modelId="{2E9DB787-0E0E-4E5B-BE67-DBB276D52377}" type="presParOf" srcId="{1C179412-0C55-4944-B4C8-35EEE1E70C92}" destId="{C10C2688-FF77-4993-9C42-F2DDEB6E6C06}" srcOrd="1" destOrd="0" presId="urn:microsoft.com/office/officeart/2005/8/layout/vList5"/>
    <dgm:cxn modelId="{56FF7F6E-8C1F-417B-9E8B-5797186C010F}" type="presParOf" srcId="{1C179412-0C55-4944-B4C8-35EEE1E70C92}" destId="{096D8F83-6B92-4BD3-803F-6247FE531774}" srcOrd="2" destOrd="0" presId="urn:microsoft.com/office/officeart/2005/8/layout/vList5"/>
    <dgm:cxn modelId="{F8B0D020-BE1C-4FF9-AE98-CD18FFAC3C9C}" type="presParOf" srcId="{096D8F83-6B92-4BD3-803F-6247FE531774}" destId="{7467BEBD-16BB-4075-854C-34F8F53BB313}" srcOrd="0" destOrd="0" presId="urn:microsoft.com/office/officeart/2005/8/layout/vList5"/>
    <dgm:cxn modelId="{6425AB29-D167-43BB-AD5E-D85B8A65F5FA}" type="presParOf" srcId="{096D8F83-6B92-4BD3-803F-6247FE531774}" destId="{27B8942C-A4D7-4FE9-881C-0BE494D5C000}" srcOrd="1" destOrd="0" presId="urn:microsoft.com/office/officeart/2005/8/layout/vList5"/>
    <dgm:cxn modelId="{E4721867-2F21-4EBC-893D-68722079A1B4}" type="presParOf" srcId="{1C179412-0C55-4944-B4C8-35EEE1E70C92}" destId="{5D1E0593-C261-4B97-BCCB-48B63E9C4F12}" srcOrd="3" destOrd="0" presId="urn:microsoft.com/office/officeart/2005/8/layout/vList5"/>
    <dgm:cxn modelId="{AA53FB99-C12F-4FDF-8EB9-9CA9A0A09E49}" type="presParOf" srcId="{1C179412-0C55-4944-B4C8-35EEE1E70C92}" destId="{2EE1FA8F-24C8-4B2E-8387-01C13078DBCC}" srcOrd="4" destOrd="0" presId="urn:microsoft.com/office/officeart/2005/8/layout/vList5"/>
    <dgm:cxn modelId="{CF4CDBB6-CA2C-4089-BE27-6C7E7836D2E0}" type="presParOf" srcId="{2EE1FA8F-24C8-4B2E-8387-01C13078DBCC}" destId="{EE44CED5-1F4C-484F-A4D6-B4706CC0B89C}" srcOrd="0" destOrd="0" presId="urn:microsoft.com/office/officeart/2005/8/layout/vList5"/>
    <dgm:cxn modelId="{6311BF46-35A1-4D9C-A0CC-E55BC5FA4856}" type="presParOf" srcId="{2EE1FA8F-24C8-4B2E-8387-01C13078DBCC}" destId="{8F04E4BC-E84E-4EAF-B837-6036131AD2FE}" srcOrd="1" destOrd="0" presId="urn:microsoft.com/office/officeart/2005/8/layout/vList5"/>
    <dgm:cxn modelId="{A172AC1D-04BA-4B31-BF17-4C9FFF6E583D}" type="presParOf" srcId="{1C179412-0C55-4944-B4C8-35EEE1E70C92}" destId="{A803371E-E2D5-400A-8240-0786EDAA985C}" srcOrd="5" destOrd="0" presId="urn:microsoft.com/office/officeart/2005/8/layout/vList5"/>
    <dgm:cxn modelId="{18AFAAE4-4018-44F0-802B-32E8BEAD027D}" type="presParOf" srcId="{1C179412-0C55-4944-B4C8-35EEE1E70C92}" destId="{6B011CAA-8443-4BBD-9D29-B80EFF644789}" srcOrd="6" destOrd="0" presId="urn:microsoft.com/office/officeart/2005/8/layout/vList5"/>
    <dgm:cxn modelId="{90BE5BA5-9BD7-490A-9FFE-0C2F6E587121}" type="presParOf" srcId="{6B011CAA-8443-4BBD-9D29-B80EFF644789}" destId="{5CE28C6D-40E5-4B8D-BA23-FEB46DEA8690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2C1BABF-DB9E-4154-8B93-03FF2E09BC0B}">
      <dsp:nvSpPr>
        <dsp:cNvPr id="0" name=""/>
        <dsp:cNvSpPr/>
      </dsp:nvSpPr>
      <dsp:spPr>
        <a:xfrm>
          <a:off x="3886200" y="1638727"/>
          <a:ext cx="2749514" cy="47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594"/>
              </a:lnTo>
              <a:lnTo>
                <a:pt x="2749514" y="238594"/>
              </a:lnTo>
              <a:lnTo>
                <a:pt x="2749514" y="4771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501A49-2006-49D1-8727-41D0198E5A9F}">
      <dsp:nvSpPr>
        <dsp:cNvPr id="0" name=""/>
        <dsp:cNvSpPr/>
      </dsp:nvSpPr>
      <dsp:spPr>
        <a:xfrm>
          <a:off x="3840480" y="1638727"/>
          <a:ext cx="91440" cy="4771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71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54E004-5547-4D9E-8254-10DD37805FD9}">
      <dsp:nvSpPr>
        <dsp:cNvPr id="0" name=""/>
        <dsp:cNvSpPr/>
      </dsp:nvSpPr>
      <dsp:spPr>
        <a:xfrm>
          <a:off x="1136685" y="1638727"/>
          <a:ext cx="2749514" cy="477188"/>
        </a:xfrm>
        <a:custGeom>
          <a:avLst/>
          <a:gdLst/>
          <a:ahLst/>
          <a:cxnLst/>
          <a:rect l="0" t="0" r="0" b="0"/>
          <a:pathLst>
            <a:path>
              <a:moveTo>
                <a:pt x="2749514" y="0"/>
              </a:moveTo>
              <a:lnTo>
                <a:pt x="2749514" y="238594"/>
              </a:lnTo>
              <a:lnTo>
                <a:pt x="0" y="238594"/>
              </a:lnTo>
              <a:lnTo>
                <a:pt x="0" y="4771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FA9E6F-7FE8-47EC-AFEA-85C9CEA65BBC}">
      <dsp:nvSpPr>
        <dsp:cNvPr id="0" name=""/>
        <dsp:cNvSpPr/>
      </dsp:nvSpPr>
      <dsp:spPr>
        <a:xfrm>
          <a:off x="2750036" y="502564"/>
          <a:ext cx="2272326" cy="1136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b="1" kern="1200" dirty="0" smtClean="0"/>
            <a:t>ORGANELLER</a:t>
          </a:r>
          <a:endParaRPr lang="tr-TR" sz="1600" b="1" kern="1200" dirty="0"/>
        </a:p>
      </dsp:txBody>
      <dsp:txXfrm>
        <a:off x="2750036" y="502564"/>
        <a:ext cx="2272326" cy="1136163"/>
      </dsp:txXfrm>
    </dsp:sp>
    <dsp:sp modelId="{3A310691-82E9-43BD-BB81-E3B4F9624111}">
      <dsp:nvSpPr>
        <dsp:cNvPr id="0" name=""/>
        <dsp:cNvSpPr/>
      </dsp:nvSpPr>
      <dsp:spPr>
        <a:xfrm>
          <a:off x="521" y="2115916"/>
          <a:ext cx="2272326" cy="1136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Genetik Kontrolde Rolü Olanlar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Ribozom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Çekirdek </a:t>
          </a:r>
          <a:endParaRPr lang="tr-TR" sz="1600" kern="1200" dirty="0"/>
        </a:p>
      </dsp:txBody>
      <dsp:txXfrm>
        <a:off x="521" y="2115916"/>
        <a:ext cx="2272326" cy="1136163"/>
      </dsp:txXfrm>
    </dsp:sp>
    <dsp:sp modelId="{799BC848-F9FD-45C6-A208-0881902C1E8D}">
      <dsp:nvSpPr>
        <dsp:cNvPr id="0" name=""/>
        <dsp:cNvSpPr/>
      </dsp:nvSpPr>
      <dsp:spPr>
        <a:xfrm>
          <a:off x="2750036" y="2115916"/>
          <a:ext cx="2272326" cy="19535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TEK ZARLI (İç Zar Sistemi)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err="1" smtClean="0"/>
            <a:t>Endoplazmik</a:t>
          </a:r>
          <a:r>
            <a:rPr lang="tr-TR" sz="1400" kern="1200" dirty="0" smtClean="0"/>
            <a:t> </a:t>
          </a:r>
          <a:r>
            <a:rPr lang="tr-TR" sz="1400" kern="1200" dirty="0" err="1" smtClean="0"/>
            <a:t>Retikulum</a:t>
          </a:r>
          <a:endParaRPr lang="tr-TR" sz="14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err="1" smtClean="0"/>
            <a:t>Golgi</a:t>
          </a:r>
          <a:r>
            <a:rPr lang="tr-TR" sz="1400" kern="1200" dirty="0" smtClean="0"/>
            <a:t> Cisimciği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Vezikül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err="1" smtClean="0"/>
            <a:t>Lizozom</a:t>
          </a:r>
          <a:endParaRPr lang="tr-TR" sz="1400" kern="1200" dirty="0"/>
        </a:p>
      </dsp:txBody>
      <dsp:txXfrm>
        <a:off x="2750036" y="2115916"/>
        <a:ext cx="2272326" cy="1953519"/>
      </dsp:txXfrm>
    </dsp:sp>
    <dsp:sp modelId="{7695079E-8CE4-4142-A388-4302FEA2D6AD}">
      <dsp:nvSpPr>
        <dsp:cNvPr id="0" name=""/>
        <dsp:cNvSpPr/>
      </dsp:nvSpPr>
      <dsp:spPr>
        <a:xfrm>
          <a:off x="5499551" y="2115916"/>
          <a:ext cx="2272326" cy="1136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ÇİFT ZARLI (Enerjiyle bağlantılı olanlar)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Kloroplast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Mitokondri</a:t>
          </a:r>
          <a:endParaRPr lang="tr-TR" sz="1600" kern="1200" dirty="0"/>
        </a:p>
      </dsp:txBody>
      <dsp:txXfrm>
        <a:off x="5499551" y="2115916"/>
        <a:ext cx="2272326" cy="1136163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A6A7289-8ECE-4E0A-BFDD-FBA8B14A9C0F}">
      <dsp:nvSpPr>
        <dsp:cNvPr id="0" name=""/>
        <dsp:cNvSpPr/>
      </dsp:nvSpPr>
      <dsp:spPr>
        <a:xfrm rot="5400000">
          <a:off x="4537336" y="-1917123"/>
          <a:ext cx="813788" cy="4650051"/>
        </a:xfrm>
        <a:prstGeom prst="round2SameRect">
          <a:avLst/>
        </a:prstGeom>
        <a:solidFill>
          <a:srgbClr val="00B0F0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800" kern="1200" dirty="0" smtClean="0"/>
            <a:t>Çift zarlı ve yapısı hücre zarına benzer</a:t>
          </a:r>
          <a:endParaRPr lang="tr-T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800" kern="1200" dirty="0" smtClean="0"/>
            <a:t>Dış zarında ribozom </a:t>
          </a:r>
          <a:r>
            <a:rPr lang="tr-TR" sz="1800" kern="1200" dirty="0" err="1" smtClean="0"/>
            <a:t>bulunudurur</a:t>
          </a:r>
          <a:r>
            <a:rPr lang="tr-TR" sz="1800" kern="1200" dirty="0" smtClean="0"/>
            <a:t>.</a:t>
          </a:r>
          <a:endParaRPr lang="tr-T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800" kern="1200" dirty="0" smtClean="0"/>
            <a:t>Geniş çaplı </a:t>
          </a:r>
          <a:r>
            <a:rPr lang="tr-TR" sz="1800" kern="1200" dirty="0" err="1" smtClean="0"/>
            <a:t>porlara</a:t>
          </a:r>
          <a:r>
            <a:rPr lang="tr-TR" sz="1800" kern="1200" dirty="0" smtClean="0"/>
            <a:t> sahiptir.</a:t>
          </a:r>
          <a:endParaRPr lang="tr-TR" sz="1800" kern="1200" dirty="0"/>
        </a:p>
      </dsp:txBody>
      <dsp:txXfrm rot="5400000">
        <a:off x="4537336" y="-1917123"/>
        <a:ext cx="813788" cy="4650051"/>
      </dsp:txXfrm>
    </dsp:sp>
    <dsp:sp modelId="{C86176B1-03B3-4716-B174-CA39A165F979}">
      <dsp:nvSpPr>
        <dsp:cNvPr id="0" name=""/>
        <dsp:cNvSpPr/>
      </dsp:nvSpPr>
      <dsp:spPr>
        <a:xfrm>
          <a:off x="3551" y="87656"/>
          <a:ext cx="2615654" cy="640492"/>
        </a:xfrm>
        <a:prstGeom prst="roundRect">
          <a:avLst/>
        </a:prstGeom>
        <a:solidFill>
          <a:srgbClr val="92D05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ÇEKİRDEK ZARI</a:t>
          </a:r>
          <a:endParaRPr lang="tr-TR" sz="1600" kern="1200" dirty="0"/>
        </a:p>
      </dsp:txBody>
      <dsp:txXfrm>
        <a:off x="3551" y="87656"/>
        <a:ext cx="2615654" cy="640492"/>
      </dsp:txXfrm>
    </dsp:sp>
    <dsp:sp modelId="{27B8942C-A4D7-4FE9-881C-0BE494D5C000}">
      <dsp:nvSpPr>
        <dsp:cNvPr id="0" name=""/>
        <dsp:cNvSpPr/>
      </dsp:nvSpPr>
      <dsp:spPr>
        <a:xfrm rot="5400000">
          <a:off x="4443455" y="-778026"/>
          <a:ext cx="810816" cy="4650051"/>
        </a:xfrm>
        <a:prstGeom prst="round2Same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800" kern="1200" dirty="0" smtClean="0"/>
            <a:t>DNA-RNA-Enzimler-Proteinler-çeşitli mineraller ve su bulunur</a:t>
          </a:r>
          <a:endParaRPr lang="tr-T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800" kern="1200" dirty="0" smtClean="0"/>
            <a:t>Sitoplazmaya göre daha kıvamlı bir yapısı var</a:t>
          </a:r>
          <a:endParaRPr lang="tr-TR" sz="1800" kern="1200" dirty="0"/>
        </a:p>
      </dsp:txBody>
      <dsp:txXfrm rot="5400000">
        <a:off x="4443455" y="-778026"/>
        <a:ext cx="810816" cy="4650051"/>
      </dsp:txXfrm>
    </dsp:sp>
    <dsp:sp modelId="{7467BEBD-16BB-4075-854C-34F8F53BB313}">
      <dsp:nvSpPr>
        <dsp:cNvPr id="0" name=""/>
        <dsp:cNvSpPr/>
      </dsp:nvSpPr>
      <dsp:spPr>
        <a:xfrm>
          <a:off x="3551" y="1141591"/>
          <a:ext cx="2615654" cy="640492"/>
        </a:xfrm>
        <a:prstGeom prst="roundRect">
          <a:avLst/>
        </a:prstGeom>
        <a:solidFill>
          <a:srgbClr val="FFC00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ÇEKİRDEK PLAZMASI</a:t>
          </a:r>
          <a:endParaRPr lang="tr-TR" sz="1600" kern="1200" dirty="0"/>
        </a:p>
      </dsp:txBody>
      <dsp:txXfrm>
        <a:off x="3551" y="1141591"/>
        <a:ext cx="2615654" cy="640492"/>
      </dsp:txXfrm>
    </dsp:sp>
    <dsp:sp modelId="{8F04E4BC-E84E-4EAF-B837-6036131AD2FE}">
      <dsp:nvSpPr>
        <dsp:cNvPr id="0" name=""/>
        <dsp:cNvSpPr/>
      </dsp:nvSpPr>
      <dsp:spPr>
        <a:xfrm rot="5400000">
          <a:off x="3886889" y="865640"/>
          <a:ext cx="2060852" cy="4650051"/>
        </a:xfrm>
        <a:prstGeom prst="round2Same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800" kern="1200" dirty="0" smtClean="0"/>
            <a:t>Bir yada daha fazla sayıda olabilir. Zarla çevrili değildir. Ribozom sentezinde aktif rol oynar.</a:t>
          </a:r>
          <a:endParaRPr lang="tr-T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800" kern="1200" dirty="0" smtClean="0"/>
            <a:t>Yapısında DNA-RNA-Proteinler bulunur. Protein sentezinin hızlı olduğu hücrelerde büyüktür.</a:t>
          </a:r>
          <a:endParaRPr lang="tr-T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800" kern="1200" dirty="0" smtClean="0"/>
            <a:t>Hücre bölünmesi sırasında kaybolur ve </a:t>
          </a:r>
          <a:r>
            <a:rPr lang="tr-TR" sz="1800" kern="1200" dirty="0" err="1" smtClean="0"/>
            <a:t>telofaz</a:t>
          </a:r>
          <a:r>
            <a:rPr lang="tr-TR" sz="1800" kern="1200" dirty="0" smtClean="0"/>
            <a:t> evresinin sonuna doğru yeniden oluşur.</a:t>
          </a:r>
          <a:endParaRPr lang="tr-T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tr-TR" sz="1800" kern="1200" dirty="0"/>
        </a:p>
      </dsp:txBody>
      <dsp:txXfrm rot="5400000">
        <a:off x="3886889" y="865640"/>
        <a:ext cx="2060852" cy="4650051"/>
      </dsp:txXfrm>
    </dsp:sp>
    <dsp:sp modelId="{EE44CED5-1F4C-484F-A4D6-B4706CC0B89C}">
      <dsp:nvSpPr>
        <dsp:cNvPr id="0" name=""/>
        <dsp:cNvSpPr/>
      </dsp:nvSpPr>
      <dsp:spPr>
        <a:xfrm>
          <a:off x="17" y="2448270"/>
          <a:ext cx="2615654" cy="640492"/>
        </a:xfrm>
        <a:prstGeom prst="roundRect">
          <a:avLst/>
        </a:prstGeom>
        <a:solidFill>
          <a:srgbClr val="7030A0"/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ÇEKİRDEKÇİK</a:t>
          </a:r>
          <a:endParaRPr lang="tr-TR" sz="1600" kern="1200" dirty="0"/>
        </a:p>
      </dsp:txBody>
      <dsp:txXfrm>
        <a:off x="17" y="2448270"/>
        <a:ext cx="2615654" cy="640492"/>
      </dsp:txXfrm>
    </dsp:sp>
    <dsp:sp modelId="{5CE28C6D-40E5-4B8D-BA23-FEB46DEA8690}">
      <dsp:nvSpPr>
        <dsp:cNvPr id="0" name=""/>
        <dsp:cNvSpPr/>
      </dsp:nvSpPr>
      <dsp:spPr>
        <a:xfrm>
          <a:off x="3551" y="3782539"/>
          <a:ext cx="2618210" cy="640492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30000"/>
                <a:satMod val="300000"/>
              </a:schemeClr>
              <a:schemeClr val="accent1">
                <a:hueOff val="0"/>
                <a:satOff val="0"/>
                <a:lumOff val="0"/>
                <a:alphaOff val="0"/>
                <a:tint val="40000"/>
                <a:satMod val="200000"/>
              </a:schemeClr>
            </a:duotone>
          </a:blip>
          <a:tile tx="0" ty="0" sx="70000" sy="70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KROMATİN AĞ</a:t>
          </a:r>
          <a:endParaRPr lang="tr-TR" sz="1600" kern="1200" dirty="0"/>
        </a:p>
      </dsp:txBody>
      <dsp:txXfrm>
        <a:off x="3551" y="3782539"/>
        <a:ext cx="2618210" cy="6404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6AFCC-4261-4BA5-B830-9CA982FFD420}" type="datetimeFigureOut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Slayt Görüntüsü Yer Tutucusu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4 Not Yer Tutucusu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08678-1897-4200-A906-040BD199666E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08678-1897-4200-A906-040BD199666E}" type="slidenum">
              <a:rPr lang="tr-TR" smtClean="0"/>
              <a:pPr/>
              <a:t>19</a:t>
            </a:fld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E0B5F7D-6B23-4A98-976E-3247CEFF3183}" type="slidenum">
              <a:rPr lang="tr-TR"/>
              <a:pPr/>
              <a:t>29</a:t>
            </a:fld>
            <a:endParaRPr lang="tr-TR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tr-TR" noProof="1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Yuvarlatılmış Dikdörtgen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Alt Başlık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r-TR" smtClean="0"/>
              <a:t>Asıl alt başlık stilini düzenlemek için tıklatın</a:t>
            </a:r>
            <a:endParaRPr kumimoji="0" lang="en-US"/>
          </a:p>
        </p:txBody>
      </p:sp>
      <p:sp>
        <p:nvSpPr>
          <p:cNvPr id="28" name="27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ADFD-D183-4EBF-B887-66BBCD26E391}" type="datetimeFigureOut">
              <a:rPr lang="tr-TR" smtClean="0"/>
              <a:pPr/>
              <a:t>26.06.2016</a:t>
            </a:fld>
            <a:endParaRPr lang="tr-TR"/>
          </a:p>
        </p:txBody>
      </p:sp>
      <p:sp>
        <p:nvSpPr>
          <p:cNvPr id="17" name="16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9" name="2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960BF2E-BA30-48DA-8BFB-0DC69EA97D38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7" name="6 Dikdörtgen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Dikdörtgen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Dikdörtgen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Başlık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ADFD-D183-4EBF-B887-66BBCD26E391}" type="datetimeFigureOut">
              <a:rPr lang="tr-TR" smtClean="0"/>
              <a:pPr/>
              <a:t>26.06.2016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0BF2E-BA30-48DA-8BFB-0DC69EA97D38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ADFD-D183-4EBF-B887-66BBCD26E391}" type="datetimeFigureOut">
              <a:rPr lang="tr-TR" smtClean="0"/>
              <a:pPr/>
              <a:t>26.06.2016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0BF2E-BA30-48DA-8BFB-0DC69EA97D38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ADFD-D183-4EBF-B887-66BBCD26E391}" type="datetimeFigureOut">
              <a:rPr lang="tr-TR" smtClean="0"/>
              <a:pPr/>
              <a:t>26.06.2016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0BF2E-BA30-48DA-8BFB-0DC69EA97D38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7 İçerik Yer Tutucusu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Yuvarlatılmış Dikdörtgen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ADFD-D183-4EBF-B887-66BBCD26E391}" type="datetimeFigureOut">
              <a:rPr lang="tr-TR" smtClean="0"/>
              <a:pPr/>
              <a:t>26.06.2016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6 Dikdörtgen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Dikdörtgen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Dikdörtgen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960BF2E-BA30-48DA-8BFB-0DC69EA97D38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ADFD-D183-4EBF-B887-66BBCD26E391}" type="datetimeFigureOut">
              <a:rPr lang="tr-TR" smtClean="0"/>
              <a:pPr/>
              <a:t>26.06.2016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0BF2E-BA30-48DA-8BFB-0DC69EA97D38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9" name="8 İçerik Yer Tutucusu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11" name="10 İçerik Yer Tutucusu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ADFD-D183-4EBF-B887-66BBCD26E391}" type="datetimeFigureOut">
              <a:rPr lang="tr-TR" smtClean="0"/>
              <a:pPr/>
              <a:t>26.06.2016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0BF2E-BA30-48DA-8BFB-0DC69EA97D38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10 İçerik Yer Tutucusu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13" name="12 İçerik Yer Tutucusu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ADFD-D183-4EBF-B887-66BBCD26E391}" type="datetimeFigureOut">
              <a:rPr lang="tr-TR" smtClean="0"/>
              <a:pPr/>
              <a:t>26.06.2016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0BF2E-BA30-48DA-8BFB-0DC69EA97D38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ADFD-D183-4EBF-B887-66BBCD26E391}" type="datetimeFigureOut">
              <a:rPr lang="tr-TR" smtClean="0"/>
              <a:pPr/>
              <a:t>26.06.2016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0BF2E-BA30-48DA-8BFB-0DC69EA97D38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Yuvarlatılmış Dikdörtgen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ADFD-D183-4EBF-B887-66BBCD26E391}" type="datetimeFigureOut">
              <a:rPr lang="tr-TR" smtClean="0"/>
              <a:pPr/>
              <a:t>26.06.2016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0BF2E-BA30-48DA-8BFB-0DC69EA97D38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10 İçerik Yer Tutucusu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1ADFD-D183-4EBF-B887-66BBCD26E391}" type="datetimeFigureOut">
              <a:rPr lang="tr-TR" smtClean="0"/>
              <a:pPr/>
              <a:t>26.06.2016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960BF2E-BA30-48DA-8BFB-0DC69EA97D38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10 Dikdörtgen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Dikdörtgen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Dikdörtgen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r-TR" smtClean="0"/>
              <a:t>Resim eklemek için simgeyi tıklatın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Yuvarlatılmış Dikdörtgen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Başlık Yer Tutucusu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13" name="12 Metin Yer Tutucusu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  <a:p>
            <a:pPr lvl="1" eaLnBrk="1" latinLnBrk="0" hangingPunct="1"/>
            <a:r>
              <a:rPr kumimoji="0" lang="tr-TR" smtClean="0"/>
              <a:t>İkinci düzey</a:t>
            </a:r>
          </a:p>
          <a:p>
            <a:pPr lvl="2" eaLnBrk="1" latinLnBrk="0" hangingPunct="1"/>
            <a:r>
              <a:rPr kumimoji="0" lang="tr-TR" smtClean="0"/>
              <a:t>Üçüncü düzey</a:t>
            </a:r>
          </a:p>
          <a:p>
            <a:pPr lvl="3" eaLnBrk="1" latinLnBrk="0" hangingPunct="1"/>
            <a:r>
              <a:rPr kumimoji="0" lang="tr-TR" smtClean="0"/>
              <a:t>Dördüncü düzey</a:t>
            </a:r>
          </a:p>
          <a:p>
            <a:pPr lvl="4" eaLnBrk="1" latinLnBrk="0" hangingPunct="1"/>
            <a:r>
              <a:rPr kumimoji="0" lang="tr-TR" smtClean="0"/>
              <a:t>Beşinci düzey</a:t>
            </a:r>
            <a:endParaRPr kumimoji="0" lang="en-US"/>
          </a:p>
        </p:txBody>
      </p:sp>
      <p:sp>
        <p:nvSpPr>
          <p:cNvPr id="14" name="13 Veri Yer Tutucusu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441ADFD-D183-4EBF-B887-66BBCD26E391}" type="datetimeFigureOut">
              <a:rPr lang="tr-TR" smtClean="0"/>
              <a:pPr/>
              <a:t>26.06.2016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23" name="22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960BF2E-BA30-48DA-8BFB-0DC69EA97D38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 smtClean="0"/>
              <a:t>SİTOPLAZMA</a:t>
            </a:r>
          </a:p>
          <a:p>
            <a:r>
              <a:rPr lang="tr-TR" dirty="0" smtClean="0"/>
              <a:t>ORGANELLER</a:t>
            </a:r>
          </a:p>
          <a:p>
            <a:r>
              <a:rPr lang="tr-TR" dirty="0" smtClean="0"/>
              <a:t>ÇEKİRDEK</a:t>
            </a:r>
          </a:p>
          <a:p>
            <a:r>
              <a:rPr lang="tr-TR" dirty="0" smtClean="0"/>
              <a:t>KÖK HÜCRE</a:t>
            </a:r>
            <a:endParaRPr lang="tr-TR" dirty="0"/>
          </a:p>
        </p:txBody>
      </p:sp>
      <p:sp>
        <p:nvSpPr>
          <p:cNvPr id="2" name="1 Başlık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HÜCRE II</a:t>
            </a:r>
            <a:endParaRPr lang="tr-T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Endoplazmik</a:t>
            </a:r>
            <a:r>
              <a:rPr lang="tr-TR" dirty="0" smtClean="0"/>
              <a:t> </a:t>
            </a:r>
            <a:r>
              <a:rPr lang="tr-TR" dirty="0" err="1" smtClean="0"/>
              <a:t>Retikulum</a:t>
            </a:r>
            <a:endParaRPr lang="tr-T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8"/>
            <a:ext cx="8010059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etin kutusu"/>
          <p:cNvSpPr txBox="1"/>
          <p:nvPr/>
        </p:nvSpPr>
        <p:spPr>
          <a:xfrm>
            <a:off x="539552" y="5085184"/>
            <a:ext cx="799288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Birbirleriyle bağlantılı oldukları halde yapı ve işlev açısından birbirinden ayrılan iki ER bölgesi bulunur: Düz ER ve Granüllü ER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9024" y="1268760"/>
            <a:ext cx="5928113" cy="463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220072" y="479715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3487" y="2395537"/>
            <a:ext cx="713422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6516216" y="429309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9930" y="1484784"/>
            <a:ext cx="7303273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259632" y="3429000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750" y="1976437"/>
            <a:ext cx="75057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076056" y="501317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4884" y="1484784"/>
            <a:ext cx="6031304" cy="419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004048" y="5229200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8350" y="1752600"/>
            <a:ext cx="55245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051720" y="479715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404665"/>
            <a:ext cx="5558646" cy="5925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979712" y="5229200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6695" y="548680"/>
            <a:ext cx="6418724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331640" y="544522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01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582" y="1196752"/>
            <a:ext cx="7406700" cy="4968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004048" y="5589240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5314" y="1556792"/>
            <a:ext cx="6769866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707904" y="508518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I-DÜZ </a:t>
            </a:r>
            <a:r>
              <a:rPr lang="tr-TR" dirty="0" err="1" smtClean="0"/>
              <a:t>Endoplazmik</a:t>
            </a:r>
            <a:r>
              <a:rPr lang="tr-TR" dirty="0" smtClean="0"/>
              <a:t> </a:t>
            </a:r>
            <a:r>
              <a:rPr lang="tr-TR" dirty="0" err="1" smtClean="0"/>
              <a:t>Retiulum</a:t>
            </a:r>
            <a:r>
              <a:rPr lang="tr-TR" dirty="0" smtClean="0"/>
              <a:t> İşlevleri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tr-TR" dirty="0" smtClean="0"/>
              <a:t>Farklı hücre tiplerindeki düz ER değişik </a:t>
            </a:r>
            <a:r>
              <a:rPr lang="tr-TR" dirty="0" err="1" smtClean="0"/>
              <a:t>metabolik</a:t>
            </a:r>
            <a:r>
              <a:rPr lang="tr-TR" dirty="0" smtClean="0"/>
              <a:t> süreçlerde görev alır:</a:t>
            </a:r>
          </a:p>
          <a:p>
            <a:r>
              <a:rPr lang="tr-TR" dirty="0" smtClean="0"/>
              <a:t>1)</a:t>
            </a:r>
            <a:r>
              <a:rPr lang="tr-TR" dirty="0" err="1" smtClean="0"/>
              <a:t>DER’de</a:t>
            </a:r>
            <a:r>
              <a:rPr lang="tr-TR" dirty="0" smtClean="0"/>
              <a:t> bulunan enzimler yağ,</a:t>
            </a:r>
            <a:r>
              <a:rPr lang="tr-TR" dirty="0" err="1" smtClean="0"/>
              <a:t>fosfolipit</a:t>
            </a:r>
            <a:r>
              <a:rPr lang="tr-TR" dirty="0" smtClean="0"/>
              <a:t> ve </a:t>
            </a:r>
            <a:r>
              <a:rPr lang="tr-TR" dirty="0" err="1" smtClean="0"/>
              <a:t>steroid</a:t>
            </a:r>
            <a:r>
              <a:rPr lang="tr-TR" dirty="0" smtClean="0"/>
              <a:t> gibi farklı lipitlerinde sentezinde görev alır. Örnek:Testislerdeki DER testosteron üretiminden, böbrek üstü bezindeki DER,çeşitli </a:t>
            </a:r>
            <a:r>
              <a:rPr lang="tr-TR" dirty="0" err="1" smtClean="0"/>
              <a:t>steroid</a:t>
            </a:r>
            <a:r>
              <a:rPr lang="tr-TR" dirty="0" smtClean="0"/>
              <a:t> hormonların sentezinden sorumludur.</a:t>
            </a:r>
          </a:p>
          <a:p>
            <a:r>
              <a:rPr lang="tr-TR" dirty="0" smtClean="0"/>
              <a:t>2)Karbonhidrat metabolizmasında görev alır. Karaciğer hücrelerinde bulunan </a:t>
            </a:r>
            <a:r>
              <a:rPr lang="tr-TR" dirty="0" err="1" smtClean="0"/>
              <a:t>DER’deki</a:t>
            </a:r>
            <a:r>
              <a:rPr lang="tr-TR" dirty="0" smtClean="0"/>
              <a:t> bir enzim sayesinde glikojenin hidroliziyle oluşan glikoz-fosfat’ın fosfatını uzaklaştırarak serbest glikoz haline gelmesini sağlar.</a:t>
            </a:r>
            <a:endParaRPr lang="tr-TR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5771" y="1196752"/>
            <a:ext cx="6824685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475656" y="4869160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209" y="620688"/>
            <a:ext cx="5944965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691680" y="371703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3562" y="1714500"/>
            <a:ext cx="593407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979712" y="3933056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8787" y="1552575"/>
            <a:ext cx="6143625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835696" y="4581128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6277" y="764704"/>
            <a:ext cx="6629109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923928" y="5517232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1411" y="2348880"/>
            <a:ext cx="7416824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6444208" y="443711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8006" y="1916832"/>
            <a:ext cx="7257586" cy="3600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940152" y="4581128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93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4029" y="1772816"/>
            <a:ext cx="6962712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6300192" y="4941168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6401" y="2132856"/>
            <a:ext cx="7064011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4139952" y="486916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144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3108" y="620688"/>
            <a:ext cx="5934185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Oval"/>
          <p:cNvSpPr/>
          <p:nvPr/>
        </p:nvSpPr>
        <p:spPr>
          <a:xfrm>
            <a:off x="5652120" y="530120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I-DÜZ </a:t>
            </a:r>
            <a:r>
              <a:rPr lang="tr-TR" dirty="0" err="1" smtClean="0"/>
              <a:t>Endoplazmik</a:t>
            </a:r>
            <a:r>
              <a:rPr lang="tr-TR" dirty="0" smtClean="0"/>
              <a:t> </a:t>
            </a:r>
            <a:r>
              <a:rPr lang="tr-TR" dirty="0" err="1" smtClean="0"/>
              <a:t>Retiulum</a:t>
            </a:r>
            <a:r>
              <a:rPr lang="tr-TR" dirty="0" smtClean="0"/>
              <a:t> İşlevleri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tr-TR" dirty="0" smtClean="0"/>
              <a:t>3)Düz </a:t>
            </a:r>
            <a:r>
              <a:rPr lang="tr-TR" dirty="0" err="1" smtClean="0"/>
              <a:t>ER’deki</a:t>
            </a:r>
            <a:r>
              <a:rPr lang="tr-TR" dirty="0" smtClean="0"/>
              <a:t> bazı enzimler karaciğer hücrelerinin ilaç ve zehirleri </a:t>
            </a:r>
            <a:r>
              <a:rPr lang="tr-TR" dirty="0" err="1" smtClean="0"/>
              <a:t>detoksifiye</a:t>
            </a:r>
            <a:r>
              <a:rPr lang="tr-TR" dirty="0" smtClean="0"/>
              <a:t> etmelerini sağlar. </a:t>
            </a:r>
            <a:r>
              <a:rPr lang="tr-TR" dirty="0" err="1" smtClean="0"/>
              <a:t>Detoksifikasyon</a:t>
            </a:r>
            <a:r>
              <a:rPr lang="tr-TR" dirty="0" smtClean="0"/>
              <a:t>, ilaçlara hidroksil gruplarının eklenmesiyle gerçekleşir.OH grupları ilaçları çözünür hale getirir ve vücuttan atılmalarını kolaylaştırır.</a:t>
            </a:r>
          </a:p>
          <a:p>
            <a:r>
              <a:rPr lang="tr-TR" dirty="0" smtClean="0"/>
              <a:t>4)Kas hücrelerindeki DER,</a:t>
            </a:r>
            <a:r>
              <a:rPr lang="tr-TR" dirty="0" err="1" smtClean="0"/>
              <a:t>Ca</a:t>
            </a:r>
            <a:r>
              <a:rPr lang="tr-TR" dirty="0" smtClean="0"/>
              <a:t> iyonlarının pompalanmasında görev alır. Böylece kas hücrelerinin kasılıp gevşemesinde rolü olur.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3472" y="476672"/>
            <a:ext cx="6192688" cy="619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491880" y="2708920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350433"/>
            <a:ext cx="6616587" cy="474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619672" y="501317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7720" y="1196752"/>
            <a:ext cx="6272516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763688" y="429309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55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9545" y="1700808"/>
            <a:ext cx="6440930" cy="3816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547664" y="4581128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5979" y="1196752"/>
            <a:ext cx="6095921" cy="466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4932040" y="5229200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II-Granüllü </a:t>
            </a:r>
            <a:r>
              <a:rPr lang="tr-TR" dirty="0" err="1" smtClean="0"/>
              <a:t>Endoplazmik</a:t>
            </a:r>
            <a:r>
              <a:rPr lang="tr-TR" dirty="0" smtClean="0"/>
              <a:t> </a:t>
            </a:r>
            <a:r>
              <a:rPr lang="tr-TR" dirty="0" err="1" smtClean="0"/>
              <a:t>Retikulum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tr-TR" dirty="0" smtClean="0"/>
              <a:t>Protein ve </a:t>
            </a:r>
            <a:r>
              <a:rPr lang="tr-TR" dirty="0" err="1" smtClean="0"/>
              <a:t>fosfolipit</a:t>
            </a:r>
            <a:r>
              <a:rPr lang="tr-TR" dirty="0" smtClean="0"/>
              <a:t> ekleyerek hücre zarının büyütülmesine yardım eder</a:t>
            </a:r>
          </a:p>
          <a:p>
            <a:r>
              <a:rPr lang="tr-TR" dirty="0" err="1" smtClean="0"/>
              <a:t>Glikoprotein</a:t>
            </a:r>
            <a:r>
              <a:rPr lang="tr-TR" dirty="0" smtClean="0"/>
              <a:t> yapıda olan salgı proteinlerinin üretiminde görev alır.</a:t>
            </a:r>
          </a:p>
          <a:p>
            <a:r>
              <a:rPr lang="tr-TR" dirty="0" err="1" smtClean="0"/>
              <a:t>GER’a</a:t>
            </a:r>
            <a:r>
              <a:rPr lang="tr-TR" dirty="0" smtClean="0"/>
              <a:t> tutunmuş ribozomlarda(çoğunlukla </a:t>
            </a:r>
            <a:r>
              <a:rPr lang="tr-TR" dirty="0" err="1" smtClean="0"/>
              <a:t>polizom</a:t>
            </a:r>
            <a:r>
              <a:rPr lang="tr-TR" dirty="0" smtClean="0"/>
              <a:t> şeklindedir) üretilen </a:t>
            </a:r>
            <a:r>
              <a:rPr lang="tr-TR" dirty="0" err="1" smtClean="0"/>
              <a:t>polipeptitlerin</a:t>
            </a:r>
            <a:r>
              <a:rPr lang="tr-TR" dirty="0" smtClean="0"/>
              <a:t> üç boyutlu yapısının kazandırılmasını sağlar.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GER İşlevleri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defTabSz="263525">
              <a:buFontTx/>
              <a:buBlip>
                <a:blip r:embed="rId2"/>
              </a:buBlip>
            </a:pPr>
            <a:r>
              <a:rPr lang="tr-TR" b="1" dirty="0" err="1" smtClean="0">
                <a:solidFill>
                  <a:srgbClr val="0000FF"/>
                </a:solidFill>
              </a:rPr>
              <a:t>Glikoproteinlerin</a:t>
            </a:r>
            <a:r>
              <a:rPr lang="tr-TR" b="1" dirty="0" smtClean="0">
                <a:solidFill>
                  <a:srgbClr val="0000FF"/>
                </a:solidFill>
              </a:rPr>
              <a:t> 	</a:t>
            </a:r>
            <a:r>
              <a:rPr lang="tr-TR" b="1" dirty="0" err="1" smtClean="0">
                <a:solidFill>
                  <a:srgbClr val="0000FF"/>
                </a:solidFill>
              </a:rPr>
              <a:t>glikozlanmasının</a:t>
            </a:r>
            <a:r>
              <a:rPr lang="tr-TR" b="1" dirty="0" smtClean="0">
                <a:solidFill>
                  <a:srgbClr val="0000FF"/>
                </a:solidFill>
              </a:rPr>
              <a:t> başlatılması</a:t>
            </a:r>
          </a:p>
          <a:p>
            <a:pPr defTabSz="263525">
              <a:buFontTx/>
              <a:buBlip>
                <a:blip r:embed="rId2"/>
              </a:buBlip>
            </a:pPr>
            <a:r>
              <a:rPr lang="tr-TR" b="1" dirty="0" smtClean="0"/>
              <a:t> </a:t>
            </a:r>
            <a:r>
              <a:rPr lang="tr-TR" b="1" dirty="0" err="1" smtClean="0"/>
              <a:t>Fosfolipitlerin</a:t>
            </a:r>
            <a:r>
              <a:rPr lang="tr-TR" b="1" dirty="0" smtClean="0"/>
              <a:t> sentezi</a:t>
            </a:r>
          </a:p>
          <a:p>
            <a:pPr defTabSz="263525">
              <a:buFontTx/>
              <a:buBlip>
                <a:blip r:embed="rId2"/>
              </a:buBlip>
            </a:pPr>
            <a:r>
              <a:rPr lang="tr-TR" b="1" dirty="0" smtClean="0"/>
              <a:t> </a:t>
            </a:r>
            <a:r>
              <a:rPr lang="tr-TR" b="1" dirty="0" smtClean="0">
                <a:solidFill>
                  <a:srgbClr val="0000FF"/>
                </a:solidFill>
              </a:rPr>
              <a:t>Çok zincirli proteinlerin 	birleştirilmesi</a:t>
            </a:r>
          </a:p>
          <a:p>
            <a:pPr defTabSz="263525">
              <a:buFontTx/>
              <a:buBlip>
                <a:blip r:embed="rId2"/>
              </a:buBlip>
            </a:pPr>
            <a:r>
              <a:rPr lang="tr-TR" b="1" dirty="0" smtClean="0"/>
              <a:t> Yeni sentezlenmiş proteinlerin 	sinyal dizisinin </a:t>
            </a:r>
            <a:r>
              <a:rPr lang="tr-TR" b="1" dirty="0" err="1" smtClean="0"/>
              <a:t>proteolizi</a:t>
            </a:r>
            <a:endParaRPr lang="tr-TR" b="1" dirty="0" smtClean="0"/>
          </a:p>
          <a:p>
            <a:pPr defTabSz="263525">
              <a:buFontTx/>
              <a:buBlip>
                <a:blip r:embed="rId2"/>
              </a:buBlip>
            </a:pPr>
            <a:r>
              <a:rPr lang="tr-TR" b="1" dirty="0" smtClean="0"/>
              <a:t> </a:t>
            </a:r>
            <a:r>
              <a:rPr lang="tr-TR" b="1" dirty="0" smtClean="0">
                <a:solidFill>
                  <a:srgbClr val="0000FF"/>
                </a:solidFill>
              </a:rPr>
              <a:t>Proteinleri spesifik 	fonksiyonlarına hazırlamak için, 	yeni yapılmış </a:t>
            </a:r>
            <a:r>
              <a:rPr lang="tr-TR" b="1" dirty="0" err="1" smtClean="0">
                <a:solidFill>
                  <a:srgbClr val="0000FF"/>
                </a:solidFill>
              </a:rPr>
              <a:t>polipeptidlerin</a:t>
            </a:r>
            <a:r>
              <a:rPr lang="tr-TR" b="1" dirty="0" smtClean="0">
                <a:solidFill>
                  <a:srgbClr val="0000FF"/>
                </a:solidFill>
              </a:rPr>
              <a:t> 	</a:t>
            </a:r>
            <a:r>
              <a:rPr lang="tr-TR" b="1" dirty="0" err="1" smtClean="0">
                <a:solidFill>
                  <a:srgbClr val="0000FF"/>
                </a:solidFill>
              </a:rPr>
              <a:t>translasyon</a:t>
            </a:r>
            <a:r>
              <a:rPr lang="tr-TR" b="1" dirty="0" smtClean="0">
                <a:solidFill>
                  <a:srgbClr val="0000FF"/>
                </a:solidFill>
              </a:rPr>
              <a:t> sonrası 	</a:t>
            </a:r>
            <a:r>
              <a:rPr lang="tr-TR" b="1" dirty="0" err="1" smtClean="0">
                <a:solidFill>
                  <a:srgbClr val="0000FF"/>
                </a:solidFill>
              </a:rPr>
              <a:t>modifikasyonlarınının</a:t>
            </a:r>
            <a:r>
              <a:rPr lang="tr-TR" b="1" dirty="0" smtClean="0">
                <a:solidFill>
                  <a:srgbClr val="0000FF"/>
                </a:solidFill>
              </a:rPr>
              <a:t> 	başlatılması</a:t>
            </a:r>
            <a:br>
              <a:rPr lang="tr-TR" b="1" dirty="0" smtClean="0">
                <a:solidFill>
                  <a:srgbClr val="0000FF"/>
                </a:solidFill>
              </a:rPr>
            </a:br>
            <a:r>
              <a:rPr lang="tr-TR" b="1" dirty="0" smtClean="0">
                <a:solidFill>
                  <a:srgbClr val="0000FF"/>
                </a:solidFill>
              </a:rPr>
              <a:t>	</a:t>
            </a:r>
            <a:r>
              <a:rPr lang="tr-TR" dirty="0" smtClean="0">
                <a:solidFill>
                  <a:srgbClr val="FF3300"/>
                </a:solidFill>
              </a:rPr>
              <a:t>(</a:t>
            </a:r>
            <a:r>
              <a:rPr lang="tr-TR" dirty="0" err="1" smtClean="0">
                <a:solidFill>
                  <a:srgbClr val="FF3300"/>
                </a:solidFill>
              </a:rPr>
              <a:t>hidroksilasyon</a:t>
            </a:r>
            <a:r>
              <a:rPr lang="tr-TR" dirty="0" smtClean="0">
                <a:solidFill>
                  <a:srgbClr val="FF3300"/>
                </a:solidFill>
              </a:rPr>
              <a:t>, </a:t>
            </a:r>
            <a:r>
              <a:rPr lang="tr-TR" dirty="0" err="1" smtClean="0">
                <a:solidFill>
                  <a:srgbClr val="FF3300"/>
                </a:solidFill>
              </a:rPr>
              <a:t>glikozilasyon</a:t>
            </a:r>
            <a:r>
              <a:rPr lang="tr-TR" dirty="0" smtClean="0">
                <a:solidFill>
                  <a:srgbClr val="FF3300"/>
                </a:solidFill>
              </a:rPr>
              <a:t>, 	</a:t>
            </a:r>
            <a:r>
              <a:rPr lang="tr-TR" dirty="0" err="1" smtClean="0">
                <a:solidFill>
                  <a:srgbClr val="FF3300"/>
                </a:solidFill>
              </a:rPr>
              <a:t>sulfasyon</a:t>
            </a:r>
            <a:r>
              <a:rPr lang="tr-TR" dirty="0" smtClean="0">
                <a:solidFill>
                  <a:srgbClr val="FF3300"/>
                </a:solidFill>
              </a:rPr>
              <a:t>,	</a:t>
            </a:r>
            <a:r>
              <a:rPr lang="tr-TR" dirty="0" err="1" smtClean="0">
                <a:solidFill>
                  <a:srgbClr val="FF3300"/>
                </a:solidFill>
              </a:rPr>
              <a:t>fosforilasyon</a:t>
            </a:r>
            <a:r>
              <a:rPr lang="tr-TR" dirty="0" smtClean="0">
                <a:solidFill>
                  <a:srgbClr val="FF3300"/>
                </a:solidFill>
              </a:rPr>
              <a:t>)</a:t>
            </a:r>
            <a:endParaRPr lang="en-US" dirty="0" smtClean="0">
              <a:solidFill>
                <a:srgbClr val="FF3300"/>
              </a:solidFill>
            </a:endParaRP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GOLGİ CİSİMCİĞİ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tr-TR" dirty="0" err="1" smtClean="0"/>
              <a:t>Golgi</a:t>
            </a:r>
            <a:r>
              <a:rPr lang="tr-TR" dirty="0" smtClean="0"/>
              <a:t>; bir üretim,depolama,ayırma ve gönderme merkezi gibi düşünülebilir.</a:t>
            </a:r>
          </a:p>
          <a:p>
            <a:r>
              <a:rPr lang="tr-TR" dirty="0" smtClean="0"/>
              <a:t>ER ürünleri </a:t>
            </a:r>
            <a:r>
              <a:rPr lang="tr-TR" dirty="0" err="1" smtClean="0"/>
              <a:t>golgide</a:t>
            </a:r>
            <a:r>
              <a:rPr lang="tr-TR" dirty="0" smtClean="0"/>
              <a:t> değişikliğe uğratılır. Salgı ürünlerinin modifikasyonu gerçekleştirilir.Örnek: </a:t>
            </a:r>
            <a:r>
              <a:rPr lang="tr-TR" dirty="0" err="1" smtClean="0"/>
              <a:t>Glikolipit</a:t>
            </a:r>
            <a:r>
              <a:rPr lang="tr-TR" dirty="0" smtClean="0"/>
              <a:t>,</a:t>
            </a:r>
            <a:r>
              <a:rPr lang="tr-TR" dirty="0" err="1" smtClean="0"/>
              <a:t>glikoprotein</a:t>
            </a:r>
            <a:r>
              <a:rPr lang="tr-TR" dirty="0" smtClean="0"/>
              <a:t>,</a:t>
            </a:r>
            <a:r>
              <a:rPr lang="tr-TR" dirty="0" err="1" smtClean="0"/>
              <a:t>proteoglikan</a:t>
            </a:r>
            <a:r>
              <a:rPr lang="tr-TR" dirty="0" smtClean="0"/>
              <a:t> vb üretimi gibi</a:t>
            </a:r>
          </a:p>
          <a:p>
            <a:pPr>
              <a:buFontTx/>
              <a:buChar char="-"/>
            </a:pPr>
            <a:r>
              <a:rPr lang="tr-TR" sz="2400" dirty="0" err="1" smtClean="0"/>
              <a:t>ER’de</a:t>
            </a:r>
            <a:r>
              <a:rPr lang="tr-TR" sz="2400" dirty="0" smtClean="0"/>
              <a:t> sentezlenen maddelere son şeklini vermek</a:t>
            </a:r>
          </a:p>
          <a:p>
            <a:pPr>
              <a:buFontTx/>
              <a:buChar char="-"/>
            </a:pPr>
            <a:r>
              <a:rPr lang="tr-TR" sz="2400" dirty="0" smtClean="0"/>
              <a:t> Bu maddeleri bir </a:t>
            </a:r>
            <a:r>
              <a:rPr lang="tr-TR" sz="2400" dirty="0" err="1" smtClean="0"/>
              <a:t>membranla</a:t>
            </a:r>
            <a:r>
              <a:rPr lang="tr-TR" sz="2400" dirty="0" smtClean="0"/>
              <a:t> çevrelemek, paketlemek</a:t>
            </a:r>
          </a:p>
          <a:p>
            <a:pPr>
              <a:buFontTx/>
              <a:buChar char="-"/>
            </a:pPr>
            <a:r>
              <a:rPr lang="tr-TR" sz="2400" dirty="0" smtClean="0"/>
              <a:t> Hücre zarının yenilenmesi ve yüzeyinin genişletilmesi</a:t>
            </a:r>
          </a:p>
          <a:p>
            <a:pPr>
              <a:buFontTx/>
              <a:buChar char="-"/>
            </a:pPr>
            <a:r>
              <a:rPr lang="tr-TR" sz="2400" dirty="0" smtClean="0"/>
              <a:t> </a:t>
            </a:r>
            <a:r>
              <a:rPr lang="tr-TR" sz="2400" dirty="0" err="1" smtClean="0"/>
              <a:t>Lizozom</a:t>
            </a:r>
            <a:r>
              <a:rPr lang="tr-TR" sz="2400" dirty="0" smtClean="0"/>
              <a:t> oluşturmak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88640"/>
            <a:ext cx="5760640" cy="562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Metin kutusu"/>
          <p:cNvSpPr txBox="1"/>
          <p:nvPr/>
        </p:nvSpPr>
        <p:spPr>
          <a:xfrm>
            <a:off x="1043608" y="5877272"/>
            <a:ext cx="6840760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GER‟e yakın olan düzleşmiş sarnıç tarafı </a:t>
            </a:r>
            <a:r>
              <a:rPr lang="tr-TR" dirty="0" err="1" smtClean="0"/>
              <a:t>cis</a:t>
            </a:r>
            <a:r>
              <a:rPr lang="tr-TR" dirty="0" smtClean="0"/>
              <a:t> ağını (şekillenme yüzünü),  GER‟e daha uzak olan karşı taraf ise trans ağını (olgunlaşma yüzünü) teşkil eder. </a:t>
            </a:r>
            <a:endParaRPr lang="tr-T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GER ve </a:t>
            </a:r>
            <a:r>
              <a:rPr lang="tr-TR" dirty="0" err="1" smtClean="0"/>
              <a:t>Golgi</a:t>
            </a:r>
            <a:endParaRPr lang="tr-TR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32656"/>
            <a:ext cx="7776864" cy="6024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tr-TR" dirty="0" smtClean="0"/>
              <a:t>Hücre zarıyla ilgili protein üretiminin yoğun olduğu yerlerde ve </a:t>
            </a:r>
            <a:r>
              <a:rPr lang="tr-TR" dirty="0" err="1" smtClean="0"/>
              <a:t>ekzositoz</a:t>
            </a:r>
            <a:r>
              <a:rPr lang="tr-TR" dirty="0" smtClean="0"/>
              <a:t> yoluyla salgı yapan hücrelerde oldukça etkindir.</a:t>
            </a:r>
          </a:p>
          <a:p>
            <a:r>
              <a:rPr lang="tr-TR" dirty="0" smtClean="0"/>
              <a:t>Hücre türüne ve hücrelerin fonksiyon durumuna göre,</a:t>
            </a:r>
            <a:r>
              <a:rPr lang="tr-TR" dirty="0" err="1" smtClean="0"/>
              <a:t>Golgi</a:t>
            </a:r>
            <a:r>
              <a:rPr lang="tr-TR" dirty="0" smtClean="0"/>
              <a:t> aygıtları hem sayıca hem de biçim ve gelişim yönlerinden farklılıklar gösterirler</a:t>
            </a:r>
            <a:endParaRPr lang="tr-TR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LİZOZOM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r>
              <a:rPr lang="tr-TR" sz="2400" dirty="0" err="1" smtClean="0"/>
              <a:t>Hidrolitik</a:t>
            </a:r>
            <a:r>
              <a:rPr lang="tr-TR" sz="2400" dirty="0" smtClean="0"/>
              <a:t> enzimler içeren zarla çevrili bir kesedir. 4 temel </a:t>
            </a:r>
            <a:r>
              <a:rPr lang="tr-TR" sz="2400" dirty="0" err="1" smtClean="0"/>
              <a:t>makromolekül</a:t>
            </a:r>
            <a:r>
              <a:rPr lang="tr-TR" sz="2400" dirty="0" smtClean="0"/>
              <a:t> (protein,yağ,KH ve NA) çeşidini hidroliz eden enzimleri vardır. Bu enzimler </a:t>
            </a:r>
            <a:r>
              <a:rPr lang="tr-TR" sz="2400" dirty="0" err="1" smtClean="0"/>
              <a:t>pH</a:t>
            </a:r>
            <a:r>
              <a:rPr lang="tr-TR" sz="2400" dirty="0" smtClean="0"/>
              <a:t> 5 olan ortamda iyi çalışır. </a:t>
            </a:r>
          </a:p>
          <a:p>
            <a:r>
              <a:rPr lang="tr-TR" sz="2400" dirty="0" smtClean="0"/>
              <a:t>Oluşumunda ribozom,</a:t>
            </a:r>
            <a:r>
              <a:rPr lang="tr-TR" sz="2400" dirty="0" err="1" smtClean="0"/>
              <a:t>golgi</a:t>
            </a:r>
            <a:r>
              <a:rPr lang="tr-TR" sz="2400" dirty="0" smtClean="0"/>
              <a:t> ve ER görev alır.</a:t>
            </a:r>
          </a:p>
          <a:p>
            <a:r>
              <a:rPr lang="tr-TR" sz="2400" dirty="0" err="1" smtClean="0"/>
              <a:t>Lizozom</a:t>
            </a:r>
            <a:r>
              <a:rPr lang="tr-TR" sz="2400" dirty="0" smtClean="0"/>
              <a:t> </a:t>
            </a:r>
            <a:r>
              <a:rPr lang="tr-TR" sz="2400" dirty="0" err="1" smtClean="0"/>
              <a:t>parçalınır</a:t>
            </a:r>
            <a:r>
              <a:rPr lang="tr-TR" sz="2400" dirty="0" smtClean="0"/>
              <a:t> ve içeriği sitoplazmaya boşalırsa hücre ölür.Buna OTOLİZ denir.</a:t>
            </a:r>
          </a:p>
          <a:p>
            <a:r>
              <a:rPr lang="tr-TR" sz="2400" dirty="0" smtClean="0"/>
              <a:t>Başkalaşım,programlanmış hücre ölümleri,ömrünü tamamlamış hücrelerin yok edilmesi gibi olaylarda görev alır.</a:t>
            </a:r>
          </a:p>
          <a:p>
            <a:r>
              <a:rPr lang="tr-TR" sz="2400" dirty="0" err="1" smtClean="0"/>
              <a:t>Lizozom</a:t>
            </a:r>
            <a:r>
              <a:rPr lang="tr-TR" sz="2400" dirty="0" smtClean="0"/>
              <a:t> içerisindeki </a:t>
            </a:r>
            <a:r>
              <a:rPr lang="tr-TR" sz="2400" dirty="0" err="1" smtClean="0"/>
              <a:t>hidrolitik</a:t>
            </a:r>
            <a:r>
              <a:rPr lang="tr-TR" sz="2400" dirty="0" smtClean="0"/>
              <a:t> enzimlerden biri yoksun olduğu zaman çeşitli hastalıklar ortaya çıkabilir (Tay </a:t>
            </a:r>
            <a:r>
              <a:rPr lang="tr-TR" sz="2400" dirty="0" err="1" smtClean="0"/>
              <a:t>Sachs</a:t>
            </a:r>
            <a:r>
              <a:rPr lang="tr-TR" sz="2400" dirty="0" smtClean="0"/>
              <a:t> (beyin hücrelerinde lipit birikimi),</a:t>
            </a:r>
            <a:r>
              <a:rPr lang="tr-TR" sz="2400" dirty="0" err="1" smtClean="0"/>
              <a:t>Pompe</a:t>
            </a:r>
            <a:r>
              <a:rPr lang="tr-TR" sz="2400" dirty="0" smtClean="0"/>
              <a:t> (</a:t>
            </a:r>
            <a:r>
              <a:rPr lang="tr-TR" sz="2400" dirty="0" err="1" smtClean="0"/>
              <a:t>Kc</a:t>
            </a:r>
            <a:r>
              <a:rPr lang="tr-TR" sz="2400" dirty="0" smtClean="0"/>
              <a:t>.’de glikojen birikimi )</a:t>
            </a:r>
          </a:p>
          <a:p>
            <a:endParaRPr lang="tr-TR" sz="2400" dirty="0" smtClean="0"/>
          </a:p>
          <a:p>
            <a:endParaRPr lang="tr-TR" sz="2400" dirty="0" smtClean="0"/>
          </a:p>
          <a:p>
            <a:endParaRPr lang="tr-TR" sz="2800" dirty="0" smtClean="0"/>
          </a:p>
          <a:p>
            <a:endParaRPr lang="tr-T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SİTOPLAZMA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tx2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tr-TR" dirty="0" smtClean="0"/>
              <a:t>Hücre zarı ile çekirdek zarı arasını dolduran </a:t>
            </a:r>
            <a:r>
              <a:rPr lang="tr-TR" dirty="0" err="1" smtClean="0"/>
              <a:t>kolloidal</a:t>
            </a:r>
            <a:r>
              <a:rPr lang="tr-TR" dirty="0" smtClean="0"/>
              <a:t> madde</a:t>
            </a:r>
          </a:p>
          <a:p>
            <a:r>
              <a:rPr lang="tr-TR" sz="2800" dirty="0" smtClean="0"/>
              <a:t>Değişen büyüklükte ve dağınık durumda partikül ve </a:t>
            </a:r>
            <a:r>
              <a:rPr lang="tr-TR" sz="2800" dirty="0" err="1" smtClean="0"/>
              <a:t>organellerle</a:t>
            </a:r>
            <a:r>
              <a:rPr lang="tr-TR" sz="2800" dirty="0" smtClean="0"/>
              <a:t> dolu</a:t>
            </a:r>
          </a:p>
          <a:p>
            <a:pPr>
              <a:buClr>
                <a:srgbClr val="FF0000"/>
              </a:buClr>
              <a:buFont typeface="Wingdings" pitchFamily="2" charset="2"/>
              <a:buChar char="q"/>
            </a:pPr>
            <a:r>
              <a:rPr lang="tr-TR" sz="2800" dirty="0" smtClean="0"/>
              <a:t>Partiküllerin içinde dağıldığı sitoplazmanın berrak sıvı kısmına </a:t>
            </a:r>
            <a:r>
              <a:rPr lang="tr-TR" sz="2800" b="1" dirty="0" err="1" smtClean="0"/>
              <a:t>sitozol</a:t>
            </a:r>
            <a:r>
              <a:rPr lang="tr-TR" sz="2800" b="1" dirty="0" smtClean="0"/>
              <a:t> </a:t>
            </a:r>
            <a:r>
              <a:rPr lang="tr-TR" sz="2800" dirty="0" smtClean="0"/>
              <a:t>denir. </a:t>
            </a:r>
          </a:p>
          <a:p>
            <a:pPr>
              <a:buClr>
                <a:srgbClr val="FF0000"/>
              </a:buClr>
              <a:buFont typeface="Wingdings" pitchFamily="2" charset="2"/>
              <a:buChar char="q"/>
            </a:pPr>
            <a:r>
              <a:rPr lang="tr-TR" sz="2800" dirty="0" smtClean="0"/>
              <a:t>  </a:t>
            </a:r>
            <a:r>
              <a:rPr lang="tr-TR" sz="2800" dirty="0" err="1" smtClean="0"/>
              <a:t>Sitozolde</a:t>
            </a:r>
            <a:r>
              <a:rPr lang="tr-TR" sz="2800" dirty="0" smtClean="0"/>
              <a:t>, </a:t>
            </a:r>
          </a:p>
          <a:p>
            <a:pPr>
              <a:buClr>
                <a:srgbClr val="FF0000"/>
              </a:buClr>
              <a:buFont typeface="Wingdings" pitchFamily="2" charset="2"/>
              <a:buNone/>
            </a:pPr>
            <a:r>
              <a:rPr lang="tr-TR" sz="2800" dirty="0" smtClean="0"/>
              <a:t>	çözünmüş proteinler</a:t>
            </a:r>
          </a:p>
          <a:p>
            <a:pPr>
              <a:buClr>
                <a:srgbClr val="FF0000"/>
              </a:buClr>
              <a:buFont typeface="Wingdings" pitchFamily="2" charset="2"/>
              <a:buNone/>
            </a:pPr>
            <a:r>
              <a:rPr lang="tr-TR" sz="2800" dirty="0" smtClean="0"/>
              <a:t>	elektrolitler</a:t>
            </a:r>
          </a:p>
          <a:p>
            <a:pPr>
              <a:buClr>
                <a:srgbClr val="FF0000"/>
              </a:buClr>
              <a:buFont typeface="Wingdings" pitchFamily="2" charset="2"/>
              <a:buNone/>
            </a:pPr>
            <a:r>
              <a:rPr lang="tr-TR" sz="2800" dirty="0" smtClean="0"/>
              <a:t>	</a:t>
            </a:r>
            <a:r>
              <a:rPr lang="tr-TR" sz="2800" dirty="0" err="1" smtClean="0"/>
              <a:t>glukoz</a:t>
            </a:r>
            <a:endParaRPr lang="tr-TR" sz="2800" dirty="0" smtClean="0"/>
          </a:p>
          <a:p>
            <a:pPr>
              <a:buClr>
                <a:srgbClr val="FF0000"/>
              </a:buClr>
              <a:buFont typeface="Wingdings" pitchFamily="2" charset="2"/>
              <a:buNone/>
            </a:pPr>
            <a:r>
              <a:rPr lang="tr-TR" sz="2800" dirty="0" smtClean="0"/>
              <a:t>	az miktarda </a:t>
            </a:r>
            <a:r>
              <a:rPr lang="tr-TR" sz="2800" dirty="0" err="1" smtClean="0"/>
              <a:t>lipid</a:t>
            </a:r>
            <a:r>
              <a:rPr lang="tr-TR" sz="2800" dirty="0" smtClean="0"/>
              <a:t> molekülleri </a:t>
            </a:r>
          </a:p>
          <a:p>
            <a:pPr>
              <a:buClr>
                <a:srgbClr val="FF0000"/>
              </a:buClr>
              <a:buFont typeface="Wingdings" pitchFamily="2" charset="2"/>
              <a:buNone/>
            </a:pPr>
            <a:r>
              <a:rPr lang="tr-TR" sz="2800" dirty="0" smtClean="0"/>
              <a:t>  bulunur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tr-TR" dirty="0" err="1" smtClean="0"/>
              <a:t>Lizozomun</a:t>
            </a:r>
            <a:r>
              <a:rPr lang="tr-TR" dirty="0" smtClean="0"/>
              <a:t> etrafındaki zar ER ve </a:t>
            </a:r>
            <a:r>
              <a:rPr lang="tr-TR" dirty="0" err="1" smtClean="0"/>
              <a:t>golgi</a:t>
            </a:r>
            <a:r>
              <a:rPr lang="tr-TR" dirty="0" smtClean="0"/>
              <a:t> tarafından yapılır. İçerisindeki enzimler ribozomlarda üretilir. Üretilen enzimler ER ile taşınır. ER ile taşınan enzimler </a:t>
            </a:r>
            <a:r>
              <a:rPr lang="tr-TR" dirty="0" err="1" smtClean="0"/>
              <a:t>golgide</a:t>
            </a:r>
            <a:r>
              <a:rPr lang="tr-TR" dirty="0" smtClean="0"/>
              <a:t> paketlenerek </a:t>
            </a:r>
            <a:r>
              <a:rPr lang="tr-TR" dirty="0" err="1" smtClean="0"/>
              <a:t>lizozom</a:t>
            </a:r>
            <a:r>
              <a:rPr lang="tr-TR" dirty="0" smtClean="0"/>
              <a:t> oluşturulur.</a:t>
            </a:r>
          </a:p>
          <a:p>
            <a:r>
              <a:rPr lang="tr-TR" dirty="0" err="1" smtClean="0"/>
              <a:t>Lizozom</a:t>
            </a:r>
            <a:r>
              <a:rPr lang="tr-TR" dirty="0" smtClean="0"/>
              <a:t> </a:t>
            </a:r>
            <a:r>
              <a:rPr lang="tr-TR" dirty="0" err="1" smtClean="0"/>
              <a:t>otofajiden</a:t>
            </a:r>
            <a:r>
              <a:rPr lang="tr-TR" dirty="0" smtClean="0"/>
              <a:t> de sorumludur. Ömrünü tamamlamış,yıpranmış </a:t>
            </a:r>
            <a:r>
              <a:rPr lang="tr-TR" dirty="0" err="1" smtClean="0"/>
              <a:t>organelleri</a:t>
            </a:r>
            <a:r>
              <a:rPr lang="tr-TR" dirty="0" smtClean="0"/>
              <a:t>, geri dönüşümde kullanır.</a:t>
            </a:r>
            <a:endParaRPr lang="tr-T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grpSp>
        <p:nvGrpSpPr>
          <p:cNvPr id="3" name="Group 5"/>
          <p:cNvGrpSpPr>
            <a:grpSpLocks noGrp="1"/>
          </p:cNvGrpSpPr>
          <p:nvPr>
            <p:ph sz="quarter" idx="1"/>
          </p:nvPr>
        </p:nvGrpSpPr>
        <p:grpSpPr bwMode="auto">
          <a:xfrm>
            <a:off x="914400" y="1447800"/>
            <a:ext cx="7772400" cy="4572000"/>
            <a:chOff x="2955" y="1252"/>
            <a:chExt cx="2217" cy="2864"/>
          </a:xfrm>
        </p:grpSpPr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2955" y="1252"/>
              <a:ext cx="2217" cy="2864"/>
              <a:chOff x="2955" y="1252"/>
              <a:chExt cx="2217" cy="2864"/>
            </a:xfrm>
          </p:grpSpPr>
          <p:sp>
            <p:nvSpPr>
              <p:cNvPr id="11" name="Text Box 7"/>
              <p:cNvSpPr txBox="1">
                <a:spLocks noChangeArrowheads="1"/>
              </p:cNvSpPr>
              <p:nvPr/>
            </p:nvSpPr>
            <p:spPr bwMode="auto">
              <a:xfrm>
                <a:off x="2997" y="3979"/>
                <a:ext cx="1429" cy="137"/>
              </a:xfrm>
              <a:prstGeom prst="rect">
                <a:avLst/>
              </a:prstGeom>
              <a:noFill/>
              <a:ln w="349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kumimoji="1" lang="en-US" sz="900" b="1">
                    <a:latin typeface="Arial" charset="0"/>
                  </a:rPr>
                  <a:t>(a) Phagocytosis: lysosome digesting food</a:t>
                </a:r>
              </a:p>
            </p:txBody>
          </p:sp>
          <p:pic>
            <p:nvPicPr>
              <p:cNvPr id="12" name="Picture 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976" y="1344"/>
                <a:ext cx="2196" cy="2640"/>
              </a:xfrm>
              <a:prstGeom prst="rect">
                <a:avLst/>
              </a:prstGeom>
              <a:noFill/>
            </p:spPr>
          </p:pic>
          <p:sp>
            <p:nvSpPr>
              <p:cNvPr id="13" name="Text Box 9"/>
              <p:cNvSpPr txBox="1">
                <a:spLocks noChangeArrowheads="1"/>
              </p:cNvSpPr>
              <p:nvPr/>
            </p:nvSpPr>
            <p:spPr bwMode="auto">
              <a:xfrm>
                <a:off x="4909" y="1252"/>
                <a:ext cx="250" cy="137"/>
              </a:xfrm>
              <a:prstGeom prst="rect">
                <a:avLst/>
              </a:prstGeom>
              <a:noFill/>
              <a:ln w="349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kumimoji="1" lang="en-US" sz="900">
                    <a:latin typeface="Arial" charset="0"/>
                  </a:rPr>
                  <a:t>1 µm</a:t>
                </a:r>
              </a:p>
            </p:txBody>
          </p:sp>
          <p:sp>
            <p:nvSpPr>
              <p:cNvPr id="14" name="Text Box 10"/>
              <p:cNvSpPr txBox="1">
                <a:spLocks noChangeArrowheads="1"/>
              </p:cNvSpPr>
              <p:nvPr/>
            </p:nvSpPr>
            <p:spPr bwMode="auto">
              <a:xfrm>
                <a:off x="3024" y="2658"/>
                <a:ext cx="661" cy="300"/>
              </a:xfrm>
              <a:prstGeom prst="rect">
                <a:avLst/>
              </a:prstGeom>
              <a:noFill/>
              <a:ln w="349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/>
                <a:r>
                  <a:rPr kumimoji="1" lang="en-US" sz="900">
                    <a:latin typeface="Arial" charset="0"/>
                  </a:rPr>
                  <a:t>Lysosome contains</a:t>
                </a:r>
              </a:p>
              <a:p>
                <a:pPr eaLnBrk="0" hangingPunct="0"/>
                <a:r>
                  <a:rPr kumimoji="1" lang="en-US" sz="900">
                    <a:latin typeface="Arial" charset="0"/>
                  </a:rPr>
                  <a:t>active hydrolytic</a:t>
                </a:r>
              </a:p>
              <a:p>
                <a:pPr eaLnBrk="0" hangingPunct="0"/>
                <a:r>
                  <a:rPr kumimoji="1" lang="en-US" sz="900">
                    <a:latin typeface="Arial" charset="0"/>
                  </a:rPr>
                  <a:t>enzymes</a:t>
                </a:r>
              </a:p>
            </p:txBody>
          </p:sp>
          <p:sp>
            <p:nvSpPr>
              <p:cNvPr id="15" name="Text Box 11"/>
              <p:cNvSpPr txBox="1">
                <a:spLocks noChangeArrowheads="1"/>
              </p:cNvSpPr>
              <p:nvPr/>
            </p:nvSpPr>
            <p:spPr bwMode="auto">
              <a:xfrm>
                <a:off x="3800" y="2653"/>
                <a:ext cx="513" cy="300"/>
              </a:xfrm>
              <a:prstGeom prst="rect">
                <a:avLst/>
              </a:prstGeom>
              <a:noFill/>
              <a:ln w="349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/>
                <a:r>
                  <a:rPr kumimoji="1" lang="en-US" sz="900">
                    <a:latin typeface="Arial" charset="0"/>
                  </a:rPr>
                  <a:t>Food vacuole </a:t>
                </a:r>
                <a:br>
                  <a:rPr kumimoji="1" lang="en-US" sz="900">
                    <a:latin typeface="Arial" charset="0"/>
                  </a:rPr>
                </a:br>
                <a:r>
                  <a:rPr kumimoji="1" lang="en-US" sz="900">
                    <a:latin typeface="Arial" charset="0"/>
                  </a:rPr>
                  <a:t>fuses with </a:t>
                </a:r>
                <a:br>
                  <a:rPr kumimoji="1" lang="en-US" sz="900">
                    <a:latin typeface="Arial" charset="0"/>
                  </a:rPr>
                </a:br>
                <a:r>
                  <a:rPr kumimoji="1" lang="en-US" sz="900">
                    <a:latin typeface="Arial" charset="0"/>
                  </a:rPr>
                  <a:t>lysosome</a:t>
                </a:r>
              </a:p>
            </p:txBody>
          </p:sp>
          <p:sp>
            <p:nvSpPr>
              <p:cNvPr id="16" name="Text Box 12"/>
              <p:cNvSpPr txBox="1">
                <a:spLocks noChangeArrowheads="1"/>
              </p:cNvSpPr>
              <p:nvPr/>
            </p:nvSpPr>
            <p:spPr bwMode="auto">
              <a:xfrm>
                <a:off x="4464" y="2648"/>
                <a:ext cx="556" cy="300"/>
              </a:xfrm>
              <a:prstGeom prst="rect">
                <a:avLst/>
              </a:prstGeom>
              <a:noFill/>
              <a:ln w="349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/>
                <a:r>
                  <a:rPr kumimoji="1" lang="en-US" sz="900">
                    <a:latin typeface="Arial" charset="0"/>
                  </a:rPr>
                  <a:t>Hydrolytic</a:t>
                </a:r>
              </a:p>
              <a:p>
                <a:pPr eaLnBrk="0" hangingPunct="0"/>
                <a:r>
                  <a:rPr kumimoji="1" lang="en-US" sz="900">
                    <a:latin typeface="Arial" charset="0"/>
                  </a:rPr>
                  <a:t>enzymes digest</a:t>
                </a:r>
              </a:p>
              <a:p>
                <a:pPr eaLnBrk="0" hangingPunct="0"/>
                <a:r>
                  <a:rPr kumimoji="1" lang="en-US" sz="900">
                    <a:latin typeface="Arial" charset="0"/>
                  </a:rPr>
                  <a:t>food particles</a:t>
                </a:r>
              </a:p>
            </p:txBody>
          </p:sp>
          <p:sp>
            <p:nvSpPr>
              <p:cNvPr id="17" name="Text Box 13"/>
              <p:cNvSpPr txBox="1">
                <a:spLocks noChangeArrowheads="1"/>
              </p:cNvSpPr>
              <p:nvPr/>
            </p:nvSpPr>
            <p:spPr bwMode="auto">
              <a:xfrm>
                <a:off x="4740" y="3547"/>
                <a:ext cx="375" cy="137"/>
              </a:xfrm>
              <a:prstGeom prst="rect">
                <a:avLst/>
              </a:prstGeom>
              <a:noFill/>
              <a:ln w="349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kumimoji="1" lang="en-US" sz="900">
                    <a:latin typeface="Arial" charset="0"/>
                  </a:rPr>
                  <a:t>Digestion</a:t>
                </a:r>
              </a:p>
            </p:txBody>
          </p:sp>
          <p:sp>
            <p:nvSpPr>
              <p:cNvPr id="18" name="Text Box 14"/>
              <p:cNvSpPr txBox="1">
                <a:spLocks noChangeArrowheads="1"/>
              </p:cNvSpPr>
              <p:nvPr/>
            </p:nvSpPr>
            <p:spPr bwMode="auto">
              <a:xfrm>
                <a:off x="3662" y="3683"/>
                <a:ext cx="495" cy="137"/>
              </a:xfrm>
              <a:prstGeom prst="rect">
                <a:avLst/>
              </a:prstGeom>
              <a:noFill/>
              <a:ln w="349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kumimoji="1" lang="en-US" sz="900">
                    <a:latin typeface="Arial" charset="0"/>
                  </a:rPr>
                  <a:t>Food vacuole</a:t>
                </a:r>
              </a:p>
            </p:txBody>
          </p:sp>
          <p:sp>
            <p:nvSpPr>
              <p:cNvPr id="19" name="Text Box 15"/>
              <p:cNvSpPr txBox="1">
                <a:spLocks noChangeArrowheads="1"/>
              </p:cNvSpPr>
              <p:nvPr/>
            </p:nvSpPr>
            <p:spPr bwMode="auto">
              <a:xfrm>
                <a:off x="2955" y="3407"/>
                <a:ext cx="650" cy="137"/>
              </a:xfrm>
              <a:prstGeom prst="rect">
                <a:avLst/>
              </a:prstGeom>
              <a:noFill/>
              <a:ln w="349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kumimoji="1" lang="en-US" sz="900">
                    <a:latin typeface="Arial" charset="0"/>
                  </a:rPr>
                  <a:t>Plasma membrane</a:t>
                </a:r>
              </a:p>
            </p:txBody>
          </p:sp>
          <p:sp>
            <p:nvSpPr>
              <p:cNvPr id="20" name="Text Box 16"/>
              <p:cNvSpPr txBox="1">
                <a:spLocks noChangeArrowheads="1"/>
              </p:cNvSpPr>
              <p:nvPr/>
            </p:nvSpPr>
            <p:spPr bwMode="auto">
              <a:xfrm>
                <a:off x="3322" y="3323"/>
                <a:ext cx="400" cy="137"/>
              </a:xfrm>
              <a:prstGeom prst="rect">
                <a:avLst/>
              </a:prstGeom>
              <a:noFill/>
              <a:ln w="349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kumimoji="1" lang="en-US" sz="900">
                    <a:latin typeface="Arial" charset="0"/>
                  </a:rPr>
                  <a:t>Lysosome</a:t>
                </a:r>
              </a:p>
            </p:txBody>
          </p:sp>
          <p:sp>
            <p:nvSpPr>
              <p:cNvPr id="21" name="Text Box 17"/>
              <p:cNvSpPr txBox="1">
                <a:spLocks noChangeArrowheads="1"/>
              </p:cNvSpPr>
              <p:nvPr/>
            </p:nvSpPr>
            <p:spPr bwMode="auto">
              <a:xfrm>
                <a:off x="3668" y="3022"/>
                <a:ext cx="372" cy="219"/>
              </a:xfrm>
              <a:prstGeom prst="rect">
                <a:avLst/>
              </a:prstGeom>
              <a:noFill/>
              <a:ln w="349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/>
                <a:r>
                  <a:rPr kumimoji="1" lang="en-US" sz="900">
                    <a:latin typeface="Arial" charset="0"/>
                  </a:rPr>
                  <a:t>Digestive</a:t>
                </a:r>
              </a:p>
              <a:p>
                <a:pPr eaLnBrk="0" hangingPunct="0"/>
                <a:r>
                  <a:rPr kumimoji="1" lang="en-US" sz="900">
                    <a:latin typeface="Arial" charset="0"/>
                  </a:rPr>
                  <a:t>enzymes</a:t>
                </a:r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4440" y="1349"/>
                <a:ext cx="193" cy="29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endParaRPr lang="tr-TR"/>
              </a:p>
            </p:txBody>
          </p:sp>
          <p:sp>
            <p:nvSpPr>
              <p:cNvPr id="23" name="Line 19"/>
              <p:cNvSpPr>
                <a:spLocks noChangeShapeType="1"/>
              </p:cNvSpPr>
              <p:nvPr/>
            </p:nvSpPr>
            <p:spPr bwMode="auto">
              <a:xfrm>
                <a:off x="3171" y="1934"/>
                <a:ext cx="156" cy="39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endParaRPr lang="tr-TR"/>
              </a:p>
            </p:txBody>
          </p:sp>
          <p:sp>
            <p:nvSpPr>
              <p:cNvPr id="24" name="Line 20"/>
              <p:cNvSpPr>
                <a:spLocks noChangeShapeType="1"/>
              </p:cNvSpPr>
              <p:nvPr/>
            </p:nvSpPr>
            <p:spPr bwMode="auto">
              <a:xfrm flipV="1">
                <a:off x="3320" y="2249"/>
                <a:ext cx="498" cy="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endParaRPr lang="tr-TR"/>
              </a:p>
            </p:txBody>
          </p:sp>
          <p:sp>
            <p:nvSpPr>
              <p:cNvPr id="25" name="Line 21"/>
              <p:cNvSpPr>
                <a:spLocks noChangeShapeType="1"/>
              </p:cNvSpPr>
              <p:nvPr/>
            </p:nvSpPr>
            <p:spPr bwMode="auto">
              <a:xfrm flipV="1">
                <a:off x="3147" y="3530"/>
                <a:ext cx="218" cy="11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endParaRPr lang="tr-TR"/>
              </a:p>
            </p:txBody>
          </p:sp>
          <p:sp>
            <p:nvSpPr>
              <p:cNvPr id="26" name="Text Box 22"/>
              <p:cNvSpPr txBox="1">
                <a:spLocks noChangeArrowheads="1"/>
              </p:cNvSpPr>
              <p:nvPr/>
            </p:nvSpPr>
            <p:spPr bwMode="auto">
              <a:xfrm>
                <a:off x="3141" y="2308"/>
                <a:ext cx="401" cy="137"/>
              </a:xfrm>
              <a:prstGeom prst="rect">
                <a:avLst/>
              </a:prstGeom>
              <a:noFill/>
              <a:ln w="349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kumimoji="1" lang="en-US" sz="900">
                    <a:latin typeface="Arial" charset="0"/>
                  </a:rPr>
                  <a:t>Lysosome</a:t>
                </a:r>
              </a:p>
            </p:txBody>
          </p:sp>
          <p:sp>
            <p:nvSpPr>
              <p:cNvPr id="27" name="Line 23"/>
              <p:cNvSpPr>
                <a:spLocks noChangeShapeType="1"/>
              </p:cNvSpPr>
              <p:nvPr/>
            </p:nvSpPr>
            <p:spPr bwMode="auto">
              <a:xfrm>
                <a:off x="3024" y="2976"/>
                <a:ext cx="65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endParaRPr lang="tr-TR"/>
              </a:p>
            </p:txBody>
          </p:sp>
          <p:sp>
            <p:nvSpPr>
              <p:cNvPr id="28" name="Line 24"/>
              <p:cNvSpPr>
                <a:spLocks noChangeShapeType="1"/>
              </p:cNvSpPr>
              <p:nvPr/>
            </p:nvSpPr>
            <p:spPr bwMode="auto">
              <a:xfrm>
                <a:off x="3848" y="2976"/>
                <a:ext cx="5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endParaRPr lang="tr-TR"/>
              </a:p>
            </p:txBody>
          </p:sp>
          <p:sp>
            <p:nvSpPr>
              <p:cNvPr id="29" name="Line 25"/>
              <p:cNvSpPr>
                <a:spLocks noChangeShapeType="1"/>
              </p:cNvSpPr>
              <p:nvPr/>
            </p:nvSpPr>
            <p:spPr bwMode="auto">
              <a:xfrm>
                <a:off x="4512" y="2976"/>
                <a:ext cx="58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endParaRPr lang="tr-TR"/>
              </a:p>
            </p:txBody>
          </p:sp>
          <p:sp>
            <p:nvSpPr>
              <p:cNvPr id="30" name="Text Box 26"/>
              <p:cNvSpPr txBox="1">
                <a:spLocks noChangeArrowheads="1"/>
              </p:cNvSpPr>
              <p:nvPr/>
            </p:nvSpPr>
            <p:spPr bwMode="auto">
              <a:xfrm>
                <a:off x="4096" y="1279"/>
                <a:ext cx="340" cy="137"/>
              </a:xfrm>
              <a:prstGeom prst="rect">
                <a:avLst/>
              </a:prstGeom>
              <a:noFill/>
              <a:ln w="349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kumimoji="1" lang="en-US" sz="900">
                    <a:latin typeface="Arial" charset="0"/>
                  </a:rPr>
                  <a:t>Nucleus</a:t>
                </a:r>
              </a:p>
            </p:txBody>
          </p:sp>
        </p:grpSp>
        <p:sp>
          <p:nvSpPr>
            <p:cNvPr id="6" name="Line 27"/>
            <p:cNvSpPr>
              <a:spLocks noChangeShapeType="1"/>
            </p:cNvSpPr>
            <p:nvPr/>
          </p:nvSpPr>
          <p:spPr bwMode="auto">
            <a:xfrm>
              <a:off x="3312" y="2976"/>
              <a:ext cx="160" cy="1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endParaRPr lang="tr-TR"/>
            </a:p>
          </p:txBody>
        </p:sp>
        <p:sp>
          <p:nvSpPr>
            <p:cNvPr id="7" name="Line 28"/>
            <p:cNvSpPr>
              <a:spLocks noChangeShapeType="1"/>
            </p:cNvSpPr>
            <p:nvPr/>
          </p:nvSpPr>
          <p:spPr bwMode="auto">
            <a:xfrm>
              <a:off x="4080" y="2976"/>
              <a:ext cx="296" cy="2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endParaRPr lang="tr-TR"/>
            </a:p>
          </p:txBody>
        </p:sp>
        <p:sp>
          <p:nvSpPr>
            <p:cNvPr id="8" name="Line 29"/>
            <p:cNvSpPr>
              <a:spLocks noChangeShapeType="1"/>
            </p:cNvSpPr>
            <p:nvPr/>
          </p:nvSpPr>
          <p:spPr bwMode="auto">
            <a:xfrm>
              <a:off x="4704" y="2976"/>
              <a:ext cx="165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endParaRPr lang="tr-TR"/>
            </a:p>
          </p:txBody>
        </p:sp>
        <p:sp>
          <p:nvSpPr>
            <p:cNvPr id="9" name="Line 30"/>
            <p:cNvSpPr>
              <a:spLocks noChangeShapeType="1"/>
            </p:cNvSpPr>
            <p:nvPr/>
          </p:nvSpPr>
          <p:spPr bwMode="auto">
            <a:xfrm flipH="1">
              <a:off x="3528" y="3088"/>
              <a:ext cx="174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endParaRPr lang="tr-TR"/>
            </a:p>
          </p:txBody>
        </p:sp>
        <p:sp>
          <p:nvSpPr>
            <p:cNvPr id="10" name="Line 31"/>
            <p:cNvSpPr>
              <a:spLocks noChangeShapeType="1"/>
            </p:cNvSpPr>
            <p:nvPr/>
          </p:nvSpPr>
          <p:spPr bwMode="auto">
            <a:xfrm flipH="1">
              <a:off x="3568" y="3176"/>
              <a:ext cx="12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endParaRPr lang="tr-TR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51519" y="476672"/>
            <a:ext cx="6442547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Metin kutusu"/>
          <p:cNvSpPr txBox="1"/>
          <p:nvPr/>
        </p:nvSpPr>
        <p:spPr>
          <a:xfrm>
            <a:off x="6804248" y="1700808"/>
            <a:ext cx="20882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solidFill>
                  <a:srgbClr val="FF0000"/>
                </a:solidFill>
              </a:rPr>
              <a:t>UYARI: </a:t>
            </a:r>
            <a:r>
              <a:rPr lang="tr-TR" sz="2400" dirty="0" err="1" smtClean="0"/>
              <a:t>Lizozom</a:t>
            </a:r>
            <a:r>
              <a:rPr lang="tr-TR" sz="2400" dirty="0" smtClean="0"/>
              <a:t> içerinde bulunan enzimler ribozom tarafından üretilir</a:t>
            </a:r>
            <a:r>
              <a:rPr lang="tr-TR" dirty="0" smtClean="0"/>
              <a:t>.</a:t>
            </a:r>
            <a:endParaRPr lang="tr-T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476672"/>
            <a:ext cx="6929321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Koful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tr-TR" dirty="0" smtClean="0"/>
              <a:t>Tek katlı zarla çevrili içi sıvı dolu keselerdir.</a:t>
            </a:r>
          </a:p>
          <a:p>
            <a:r>
              <a:rPr lang="tr-TR" dirty="0" smtClean="0"/>
              <a:t>Bitki ve hayvan hücrelerinde yapı ve görev bakımından farklılık gösterir.Hayvan hücrelerinde küçük ve çok sayıda; bitki hücrelerinde büyük ve az sayıda bulunur.</a:t>
            </a:r>
          </a:p>
          <a:p>
            <a:r>
              <a:rPr lang="tr-TR" b="1" dirty="0" smtClean="0"/>
              <a:t>İşlevlerine göre çeşitleri vardır</a:t>
            </a:r>
            <a:r>
              <a:rPr lang="tr-TR" dirty="0" smtClean="0"/>
              <a:t>:</a:t>
            </a:r>
          </a:p>
          <a:p>
            <a:r>
              <a:rPr lang="tr-TR" b="1" dirty="0" smtClean="0"/>
              <a:t>Besin kofulu</a:t>
            </a:r>
            <a:r>
              <a:rPr lang="tr-TR" dirty="0" smtClean="0"/>
              <a:t>: Fagositozla oluşur.Hücre içine besinin alınmasını sağlar.Besin kofulunun </a:t>
            </a:r>
            <a:r>
              <a:rPr lang="tr-TR" dirty="0" err="1" smtClean="0"/>
              <a:t>lizozom</a:t>
            </a:r>
            <a:r>
              <a:rPr lang="tr-TR" dirty="0" smtClean="0"/>
              <a:t> ile birleşmesi sonucu </a:t>
            </a:r>
            <a:r>
              <a:rPr lang="tr-TR" b="1" dirty="0" smtClean="0"/>
              <a:t>sindirim kofulu </a:t>
            </a:r>
            <a:r>
              <a:rPr lang="tr-TR" dirty="0" smtClean="0"/>
              <a:t>oluşur.</a:t>
            </a:r>
          </a:p>
          <a:p>
            <a:r>
              <a:rPr lang="tr-TR" b="1" dirty="0" err="1" smtClean="0"/>
              <a:t>Vurgan</a:t>
            </a:r>
            <a:r>
              <a:rPr lang="tr-TR" b="1" dirty="0" smtClean="0"/>
              <a:t> (</a:t>
            </a:r>
            <a:r>
              <a:rPr lang="tr-TR" b="1" dirty="0" err="1" smtClean="0"/>
              <a:t>Kontraktil</a:t>
            </a:r>
            <a:r>
              <a:rPr lang="tr-TR" b="1" dirty="0" smtClean="0"/>
              <a:t>) koful</a:t>
            </a:r>
            <a:r>
              <a:rPr lang="tr-TR" dirty="0" smtClean="0"/>
              <a:t>: Tatlı sularda yaşayan tek </a:t>
            </a:r>
            <a:r>
              <a:rPr lang="tr-TR" dirty="0" err="1" smtClean="0"/>
              <a:t>hüc</a:t>
            </a:r>
            <a:r>
              <a:rPr lang="tr-TR" dirty="0" smtClean="0"/>
              <a:t>.’de bulunur ve fazla suyun aktif taşımayla hücre dışına atılmasını sağlar.Bir çeşit </a:t>
            </a:r>
            <a:r>
              <a:rPr lang="tr-TR" b="1" dirty="0" smtClean="0"/>
              <a:t>boşaltım kofuludur</a:t>
            </a:r>
            <a:r>
              <a:rPr lang="tr-TR" dirty="0" smtClean="0"/>
              <a:t>.</a:t>
            </a:r>
          </a:p>
          <a:p>
            <a:r>
              <a:rPr lang="tr-TR" b="1" dirty="0" smtClean="0"/>
              <a:t>Depo koful</a:t>
            </a:r>
            <a:r>
              <a:rPr lang="tr-TR" dirty="0" smtClean="0"/>
              <a:t>: Hücre içinde madde depolanması.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67544" y="548680"/>
            <a:ext cx="4336903" cy="3816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933950" y="1960764"/>
            <a:ext cx="3886522" cy="4276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KOFULLAR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tr-TR" b="1" dirty="0" smtClean="0"/>
              <a:t>Merkezi koful</a:t>
            </a:r>
            <a:r>
              <a:rPr lang="tr-TR" dirty="0" smtClean="0"/>
              <a:t>:Bitki hücrelerinde bulunur. Merkezi koful, iç zar sisteminin parçası olan ve </a:t>
            </a:r>
            <a:r>
              <a:rPr lang="tr-TR" dirty="0" err="1" smtClean="0"/>
              <a:t>tonoplast</a:t>
            </a:r>
            <a:r>
              <a:rPr lang="tr-TR" dirty="0" smtClean="0"/>
              <a:t> adı verilen bir zarla çevrilidir. Merkezi koful, küçük kofulların birleşmesiyle oluşur. </a:t>
            </a:r>
          </a:p>
          <a:p>
            <a:r>
              <a:rPr lang="tr-TR" dirty="0" smtClean="0"/>
              <a:t>Bitki hücrelerinin merkezi kofulu çeşitli işlevlere sahiptir. Örnek:</a:t>
            </a:r>
            <a:r>
              <a:rPr lang="tr-TR" dirty="0" err="1" smtClean="0"/>
              <a:t>Önmeli</a:t>
            </a:r>
            <a:r>
              <a:rPr lang="tr-TR" dirty="0" smtClean="0"/>
              <a:t> organik bileşikleri depolayabilir. Tohumlarda protein depolayabilir. Potasyum ve klor da depolanabilir. Bazı kofullar hücrelere renk veren pigmentler içerir.</a:t>
            </a:r>
          </a:p>
          <a:p>
            <a:r>
              <a:rPr lang="tr-TR" dirty="0" smtClean="0"/>
              <a:t>Koful,bitki hücrelerinin büyümesinde de temel rol oynar. Kofulun su </a:t>
            </a:r>
            <a:r>
              <a:rPr lang="tr-TR" dirty="0" err="1" smtClean="0"/>
              <a:t>absorblamasıyla</a:t>
            </a:r>
            <a:r>
              <a:rPr lang="tr-TR" dirty="0" smtClean="0"/>
              <a:t> bitki hücresi uzar.</a:t>
            </a:r>
            <a:endParaRPr lang="tr-T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PEROKSİZOM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r>
              <a:rPr lang="tr-TR" dirty="0" err="1" smtClean="0"/>
              <a:t>Lizozomların</a:t>
            </a:r>
            <a:r>
              <a:rPr lang="tr-TR" dirty="0" smtClean="0"/>
              <a:t> aksine </a:t>
            </a:r>
            <a:r>
              <a:rPr lang="tr-TR" dirty="0" err="1" smtClean="0"/>
              <a:t>peroksizomlar</a:t>
            </a:r>
            <a:r>
              <a:rPr lang="tr-TR" dirty="0" smtClean="0"/>
              <a:t> iç zar sisteminden tomurcuklanmayla oluşmazlar. Bu </a:t>
            </a:r>
            <a:r>
              <a:rPr lang="tr-TR" dirty="0" err="1" smtClean="0"/>
              <a:t>organel</a:t>
            </a:r>
            <a:r>
              <a:rPr lang="tr-TR" dirty="0" smtClean="0"/>
              <a:t>, protein ve lipitlerin </a:t>
            </a:r>
            <a:r>
              <a:rPr lang="tr-TR" dirty="0" err="1" smtClean="0"/>
              <a:t>sitozolde</a:t>
            </a:r>
            <a:r>
              <a:rPr lang="tr-TR" dirty="0" smtClean="0"/>
              <a:t> bir araya gelmesiyle oluşur ve belirli bir büyüklüğe ulaştığında ikiye ayrılarak sayıca artar.</a:t>
            </a:r>
          </a:p>
          <a:p>
            <a:r>
              <a:rPr lang="tr-TR" dirty="0" err="1" smtClean="0"/>
              <a:t>Peroksizomlar</a:t>
            </a:r>
            <a:r>
              <a:rPr lang="tr-TR" dirty="0" smtClean="0"/>
              <a:t> çeşitli </a:t>
            </a:r>
            <a:r>
              <a:rPr lang="tr-TR" dirty="0" err="1" smtClean="0"/>
              <a:t>metabolik</a:t>
            </a:r>
            <a:r>
              <a:rPr lang="tr-TR" dirty="0" smtClean="0"/>
              <a:t> işlevler sırasında H2O2’yi oluşturan ve bunu yıkan tek zarla çevrili </a:t>
            </a:r>
            <a:r>
              <a:rPr lang="tr-TR" dirty="0" err="1" smtClean="0"/>
              <a:t>organellerdir</a:t>
            </a:r>
            <a:r>
              <a:rPr lang="tr-TR" dirty="0" smtClean="0"/>
              <a:t>.</a:t>
            </a:r>
          </a:p>
          <a:p>
            <a:r>
              <a:rPr lang="tr-TR" dirty="0" smtClean="0"/>
              <a:t>İçlerinde </a:t>
            </a:r>
            <a:r>
              <a:rPr lang="tr-TR" dirty="0" err="1" smtClean="0"/>
              <a:t>hidrolitik</a:t>
            </a:r>
            <a:r>
              <a:rPr lang="tr-TR" dirty="0" smtClean="0"/>
              <a:t> enzimler bulunmaz. Çeşitli </a:t>
            </a:r>
            <a:r>
              <a:rPr lang="tr-TR" dirty="0" err="1" smtClean="0"/>
              <a:t>substratlardan</a:t>
            </a:r>
            <a:r>
              <a:rPr lang="tr-TR" dirty="0" smtClean="0"/>
              <a:t> oksijene hidrojen aktararak yan ürün olarak hidrojen peroksit oluşturan enzimler içerir. 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PEROKSİZOM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tr-TR" dirty="0" smtClean="0"/>
              <a:t>Bir hücredeki </a:t>
            </a:r>
            <a:r>
              <a:rPr lang="tr-TR" dirty="0" err="1" smtClean="0"/>
              <a:t>oksidasyon</a:t>
            </a:r>
            <a:r>
              <a:rPr lang="tr-TR" dirty="0" smtClean="0"/>
              <a:t> işlemlerinin %90‟ı  mitokondri ve % 10‟u da </a:t>
            </a:r>
            <a:r>
              <a:rPr lang="tr-TR" dirty="0" err="1" smtClean="0"/>
              <a:t>peroksizomlarda</a:t>
            </a:r>
            <a:r>
              <a:rPr lang="tr-TR" dirty="0" smtClean="0"/>
              <a:t> meydana gelir.</a:t>
            </a:r>
          </a:p>
          <a:p>
            <a:r>
              <a:rPr lang="tr-TR" dirty="0" smtClean="0"/>
              <a:t>Hidrojen peroksit en kuvvetli serbest radikal olup, hücreler için son derece </a:t>
            </a:r>
            <a:r>
              <a:rPr lang="tr-TR" dirty="0" err="1" smtClean="0"/>
              <a:t>toksiktir</a:t>
            </a:r>
            <a:r>
              <a:rPr lang="tr-TR" dirty="0" smtClean="0"/>
              <a:t>.</a:t>
            </a:r>
            <a:r>
              <a:rPr lang="tr-TR" dirty="0" err="1" smtClean="0"/>
              <a:t>Peroksizomlar</a:t>
            </a:r>
            <a:r>
              <a:rPr lang="tr-TR" dirty="0" smtClean="0"/>
              <a:t>, bu gibi durumlarda hücreyi hidrojen peroksitten,  diğer serbest radikallerden ve </a:t>
            </a:r>
            <a:r>
              <a:rPr lang="tr-TR" dirty="0" err="1" smtClean="0"/>
              <a:t>toksik</a:t>
            </a:r>
            <a:r>
              <a:rPr lang="tr-TR" dirty="0" smtClean="0"/>
              <a:t> maddelerden korurlar. </a:t>
            </a:r>
          </a:p>
          <a:p>
            <a:r>
              <a:rPr lang="tr-TR" dirty="0" smtClean="0"/>
              <a:t>İçerdiği enzim çeşitleri </a:t>
            </a:r>
            <a:r>
              <a:rPr lang="tr-TR" dirty="0" err="1" smtClean="0"/>
              <a:t>katalaz</a:t>
            </a:r>
            <a:r>
              <a:rPr lang="tr-TR" dirty="0" smtClean="0"/>
              <a:t> ve </a:t>
            </a:r>
            <a:r>
              <a:rPr lang="tr-TR" dirty="0" err="1" smtClean="0"/>
              <a:t>oksidazlardır</a:t>
            </a:r>
            <a:r>
              <a:rPr lang="tr-TR" dirty="0" smtClean="0"/>
              <a:t>. </a:t>
            </a:r>
          </a:p>
          <a:p>
            <a:r>
              <a:rPr lang="tr-TR" dirty="0" err="1" smtClean="0"/>
              <a:t>Glioksizom</a:t>
            </a:r>
            <a:r>
              <a:rPr lang="tr-TR" dirty="0" smtClean="0"/>
              <a:t> özelleşmiş bir </a:t>
            </a:r>
            <a:r>
              <a:rPr lang="tr-TR" dirty="0" err="1" smtClean="0"/>
              <a:t>peroksizomdur</a:t>
            </a:r>
            <a:r>
              <a:rPr lang="tr-TR" dirty="0" smtClean="0"/>
              <a:t>.Bitki tohumlarının yağ depolayan dokularında yer alır ve yağ asitlerinin şekere dönüşümünü başlatan enzim içerir.Bu de filizlenen tohum için enerji kaynağı olarak kullanılır.</a:t>
            </a:r>
            <a:endParaRPr lang="tr-TR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Line 3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</p:spPr>
        <p:txBody>
          <a:bodyPr wrap="none"/>
          <a:lstStyle/>
          <a:p>
            <a:endParaRPr lang="tr-TR"/>
          </a:p>
        </p:txBody>
      </p:sp>
      <p:sp>
        <p:nvSpPr>
          <p:cNvPr id="144388" name="Text Box 4"/>
          <p:cNvSpPr txBox="1">
            <a:spLocks noChangeArrowheads="1"/>
          </p:cNvSpPr>
          <p:nvPr/>
        </p:nvSpPr>
        <p:spPr bwMode="auto">
          <a:xfrm>
            <a:off x="212725" y="52388"/>
            <a:ext cx="4181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sz="3600" b="1">
                <a:solidFill>
                  <a:srgbClr val="FF0000"/>
                </a:solidFill>
              </a:rPr>
              <a:t>PEROKSİZOMLAR</a:t>
            </a:r>
            <a:endParaRPr lang="en-US" sz="3600" b="1">
              <a:solidFill>
                <a:srgbClr val="FF0000"/>
              </a:solidFill>
            </a:endParaRPr>
          </a:p>
        </p:txBody>
      </p:sp>
      <p:pic>
        <p:nvPicPr>
          <p:cNvPr id="33796" name="Picture 7" descr="peroxisome"/>
          <p:cNvPicPr>
            <a:picLocks noChangeAspect="1" noChangeArrowheads="1"/>
          </p:cNvPicPr>
          <p:nvPr/>
        </p:nvPicPr>
        <p:blipFill>
          <a:blip r:embed="rId3" cstate="print"/>
          <a:srcRect b="19844"/>
          <a:stretch>
            <a:fillRect/>
          </a:stretch>
        </p:blipFill>
        <p:spPr bwMode="auto">
          <a:xfrm>
            <a:off x="304800" y="914400"/>
            <a:ext cx="4267200" cy="244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7" name="Rectangle 9"/>
          <p:cNvSpPr>
            <a:spLocks noChangeArrowheads="1"/>
          </p:cNvSpPr>
          <p:nvPr/>
        </p:nvSpPr>
        <p:spPr bwMode="auto">
          <a:xfrm>
            <a:off x="4840288" y="914400"/>
            <a:ext cx="3667125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imes New Roman" pitchFamily="18" charset="0"/>
              </a:rPr>
              <a:t>D–amino oksidaz</a:t>
            </a:r>
          </a:p>
          <a:p>
            <a:pPr algn="ctr"/>
            <a:r>
              <a:rPr lang="en-US">
                <a:latin typeface="Times New Roman" pitchFamily="18" charset="0"/>
              </a:rPr>
              <a:t>L–amino oksidaz</a:t>
            </a:r>
            <a:endParaRPr lang="tr-TR">
              <a:latin typeface="Times New Roman" pitchFamily="18" charset="0"/>
            </a:endParaRPr>
          </a:p>
          <a:p>
            <a:pPr algn="ctr"/>
            <a:r>
              <a:rPr lang="en-US">
                <a:latin typeface="Times New Roman" pitchFamily="18" charset="0"/>
                <a:cs typeface="Times New Roman" pitchFamily="18" charset="0"/>
              </a:rPr>
              <a:t>hidroksiasit oksidaz</a:t>
            </a:r>
          </a:p>
          <a:p>
            <a:pPr algn="ctr"/>
            <a:r>
              <a:rPr lang="en-US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urat oksidaz</a:t>
            </a:r>
          </a:p>
          <a:p>
            <a:pPr algn="ctr"/>
            <a:endParaRPr lang="tr-TR">
              <a:latin typeface="Times New Roman" pitchFamily="18" charset="0"/>
            </a:endParaRPr>
          </a:p>
          <a:p>
            <a:pPr algn="ctr"/>
            <a:endParaRPr lang="tr-TR">
              <a:latin typeface="Times New Roman" pitchFamily="18" charset="0"/>
            </a:endParaRPr>
          </a:p>
          <a:p>
            <a:pPr algn="ctr"/>
            <a:endParaRPr lang="tr-TR">
              <a:latin typeface="Times New Roman" pitchFamily="18" charset="0"/>
            </a:endParaRPr>
          </a:p>
          <a:p>
            <a:pPr algn="ctr"/>
            <a:r>
              <a:rPr lang="tr-TR" b="1">
                <a:solidFill>
                  <a:srgbClr val="0000FF"/>
                </a:solidFill>
              </a:rPr>
              <a:t>oksidasyon</a:t>
            </a:r>
            <a:endParaRPr lang="en-US" b="1">
              <a:solidFill>
                <a:srgbClr val="0000FF"/>
              </a:solidFill>
            </a:endParaRPr>
          </a:p>
          <a:p>
            <a:pPr algn="ctr"/>
            <a:r>
              <a:rPr lang="en-US" b="1">
                <a:solidFill>
                  <a:srgbClr val="0000FF"/>
                </a:solidFill>
              </a:rPr>
              <a:t>H</a:t>
            </a:r>
            <a:r>
              <a:rPr lang="en-US" sz="1400" b="1">
                <a:solidFill>
                  <a:srgbClr val="0000FF"/>
                </a:solidFill>
              </a:rPr>
              <a:t>2</a:t>
            </a:r>
            <a:r>
              <a:rPr lang="en-US" b="1">
                <a:solidFill>
                  <a:srgbClr val="0000FF"/>
                </a:solidFill>
              </a:rPr>
              <a:t>O</a:t>
            </a:r>
            <a:r>
              <a:rPr lang="en-US" sz="1400" b="1">
                <a:solidFill>
                  <a:srgbClr val="0000FF"/>
                </a:solidFill>
              </a:rPr>
              <a:t>2</a:t>
            </a:r>
            <a:r>
              <a:rPr lang="en-US"/>
              <a:t> ve </a:t>
            </a:r>
            <a:r>
              <a:rPr lang="en-US" b="1">
                <a:solidFill>
                  <a:srgbClr val="0000FF"/>
                </a:solidFill>
              </a:rPr>
              <a:t>O</a:t>
            </a:r>
            <a:r>
              <a:rPr lang="en-US" sz="1400" b="1">
                <a:solidFill>
                  <a:srgbClr val="0000FF"/>
                </a:solidFill>
              </a:rPr>
              <a:t>2 </a:t>
            </a:r>
            <a:r>
              <a:rPr lang="en-US" b="1">
                <a:solidFill>
                  <a:srgbClr val="0000FF"/>
                </a:solidFill>
              </a:rPr>
              <a:t>indirgenmesi</a:t>
            </a:r>
            <a:r>
              <a:rPr lang="en-US" sz="1400" b="1">
                <a:solidFill>
                  <a:srgbClr val="0000FF"/>
                </a:solidFill>
              </a:rPr>
              <a:t> </a:t>
            </a:r>
            <a:endParaRPr lang="tr-TR">
              <a:latin typeface="Times New Roman" pitchFamily="18" charset="0"/>
            </a:endParaRPr>
          </a:p>
        </p:txBody>
      </p:sp>
      <p:sp>
        <p:nvSpPr>
          <p:cNvPr id="33798" name="AutoShape 12"/>
          <p:cNvSpPr>
            <a:spLocks noChangeArrowheads="1"/>
          </p:cNvSpPr>
          <p:nvPr/>
        </p:nvSpPr>
        <p:spPr bwMode="auto">
          <a:xfrm>
            <a:off x="6286500" y="2071688"/>
            <a:ext cx="485775" cy="822325"/>
          </a:xfrm>
          <a:prstGeom prst="downArrow">
            <a:avLst>
              <a:gd name="adj1" fmla="val 50000"/>
              <a:gd name="adj2" fmla="val 4232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33799" name="Text Box 13"/>
          <p:cNvSpPr txBox="1">
            <a:spLocks noChangeArrowheads="1"/>
          </p:cNvSpPr>
          <p:nvPr/>
        </p:nvSpPr>
        <p:spPr bwMode="auto">
          <a:xfrm>
            <a:off x="190500" y="5657850"/>
            <a:ext cx="8793689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sz="2000" dirty="0" err="1" smtClean="0"/>
              <a:t>Protista</a:t>
            </a:r>
            <a:r>
              <a:rPr lang="tr-TR" sz="2000" dirty="0" smtClean="0"/>
              <a:t>,mantar,gelişmiş bitki ve hayvan hücrelerinde (karaciğer,kalp,kas  ve böbrek) bulunur</a:t>
            </a:r>
          </a:p>
          <a:p>
            <a:endParaRPr lang="tr-TR" dirty="0"/>
          </a:p>
        </p:txBody>
      </p:sp>
      <p:sp>
        <p:nvSpPr>
          <p:cNvPr id="33800" name="Text Box 14"/>
          <p:cNvSpPr txBox="1">
            <a:spLocks noChangeArrowheads="1"/>
          </p:cNvSpPr>
          <p:nvPr/>
        </p:nvSpPr>
        <p:spPr bwMode="auto">
          <a:xfrm>
            <a:off x="1984375" y="4437063"/>
            <a:ext cx="1219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FF"/>
                </a:solidFill>
                <a:cs typeface="Arial" charset="0"/>
              </a:rPr>
              <a:t>H</a:t>
            </a:r>
            <a:r>
              <a:rPr lang="en-US" sz="3600" b="1" baseline="-30000">
                <a:solidFill>
                  <a:srgbClr val="0000FF"/>
                </a:solidFill>
                <a:cs typeface="Arial" charset="0"/>
              </a:rPr>
              <a:t>2</a:t>
            </a:r>
            <a:r>
              <a:rPr lang="en-US" sz="3600" b="1">
                <a:solidFill>
                  <a:srgbClr val="0000FF"/>
                </a:solidFill>
                <a:cs typeface="Arial" charset="0"/>
              </a:rPr>
              <a:t>O</a:t>
            </a:r>
            <a:r>
              <a:rPr lang="en-US" sz="3600" b="1" baseline="-30000">
                <a:solidFill>
                  <a:srgbClr val="0000FF"/>
                </a:solidFill>
                <a:cs typeface="Arial" charset="0"/>
              </a:rPr>
              <a:t>2</a:t>
            </a:r>
            <a:endParaRPr lang="tr-TR" sz="3600" b="1">
              <a:solidFill>
                <a:srgbClr val="0000FF"/>
              </a:solidFill>
            </a:endParaRPr>
          </a:p>
        </p:txBody>
      </p:sp>
      <p:sp>
        <p:nvSpPr>
          <p:cNvPr id="33801" name="AutoShape 15"/>
          <p:cNvSpPr>
            <a:spLocks noChangeArrowheads="1"/>
          </p:cNvSpPr>
          <p:nvPr/>
        </p:nvSpPr>
        <p:spPr bwMode="auto">
          <a:xfrm>
            <a:off x="3048000" y="4508500"/>
            <a:ext cx="1214438" cy="48577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33802" name="Text Box 18"/>
          <p:cNvSpPr txBox="1">
            <a:spLocks noChangeArrowheads="1"/>
          </p:cNvSpPr>
          <p:nvPr/>
        </p:nvSpPr>
        <p:spPr bwMode="auto">
          <a:xfrm>
            <a:off x="179388" y="4433888"/>
            <a:ext cx="1549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sz="3200">
                <a:solidFill>
                  <a:srgbClr val="FF3300"/>
                </a:solidFill>
              </a:rPr>
              <a:t>katalaz</a:t>
            </a:r>
          </a:p>
        </p:txBody>
      </p:sp>
      <p:sp>
        <p:nvSpPr>
          <p:cNvPr id="33803" name="Text Box 20"/>
          <p:cNvSpPr txBox="1">
            <a:spLocks noChangeArrowheads="1"/>
          </p:cNvSpPr>
          <p:nvPr/>
        </p:nvSpPr>
        <p:spPr bwMode="auto">
          <a:xfrm>
            <a:off x="4479925" y="4371975"/>
            <a:ext cx="24098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2 H</a:t>
            </a:r>
            <a:r>
              <a:rPr lang="en-US" sz="2000" b="1" dirty="0">
                <a:solidFill>
                  <a:srgbClr val="0000FF"/>
                </a:solidFill>
              </a:rPr>
              <a:t>2</a:t>
            </a:r>
            <a:r>
              <a:rPr lang="en-US" sz="3600" b="1" dirty="0">
                <a:solidFill>
                  <a:srgbClr val="0000FF"/>
                </a:solidFill>
              </a:rPr>
              <a:t>O + O</a:t>
            </a:r>
            <a:r>
              <a:rPr lang="en-US" sz="2000" b="1" dirty="0">
                <a:solidFill>
                  <a:srgbClr val="0000FF"/>
                </a:solidFill>
              </a:rPr>
              <a:t>2</a:t>
            </a:r>
            <a:endParaRPr lang="tr-TR" sz="20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4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44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animBg="1"/>
      <p:bldP spid="144388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SİTOPLAZMA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rgbClr val="FFC000"/>
          </a:solidFill>
        </p:spPr>
        <p:txBody>
          <a:bodyPr>
            <a:normAutofit lnSpcReduction="10000"/>
          </a:bodyPr>
          <a:lstStyle/>
          <a:p>
            <a:r>
              <a:rPr lang="tr-TR" dirty="0" smtClean="0"/>
              <a:t>Durgun ve homojen bir yapısı yoktur.</a:t>
            </a:r>
          </a:p>
          <a:p>
            <a:r>
              <a:rPr lang="tr-TR" dirty="0" smtClean="0"/>
              <a:t>Rotasyon ve sirkülasyon hareketleri yapar. </a:t>
            </a:r>
          </a:p>
          <a:p>
            <a:r>
              <a:rPr lang="tr-TR" dirty="0" smtClean="0"/>
              <a:t>Rotasyon hareket: </a:t>
            </a:r>
            <a:r>
              <a:rPr lang="tr-TR" dirty="0" err="1" smtClean="0"/>
              <a:t>Elodea</a:t>
            </a:r>
            <a:r>
              <a:rPr lang="tr-TR" dirty="0" smtClean="0"/>
              <a:t> ve </a:t>
            </a:r>
            <a:r>
              <a:rPr lang="tr-TR" dirty="0" err="1" smtClean="0"/>
              <a:t>nitella</a:t>
            </a:r>
            <a:r>
              <a:rPr lang="tr-TR" dirty="0" smtClean="0"/>
              <a:t> gibi su bitkilerinin hücrelerinde görülen bu harekette sitoplazma,hücre çeperine paralel hareket eder</a:t>
            </a:r>
          </a:p>
          <a:p>
            <a:r>
              <a:rPr lang="tr-TR" dirty="0" smtClean="0"/>
              <a:t>Sirkülasyon hareket: Genellikle karasal bitkilerin tüy hücrelerinde gözlenir. Sitoplazma çeperden merkeze,merkezden çepere doğru ya da düzensiz olarak çeşitli yönlere doğru hareket eder.</a:t>
            </a:r>
          </a:p>
          <a:p>
            <a:r>
              <a:rPr lang="tr-TR" dirty="0" smtClean="0"/>
              <a:t>Sitoplazma hareketleri sonucu biyokimyasal tepkimelerde oluşan maddeler hücrenin her tarafına dağıtılır.</a:t>
            </a:r>
            <a:endParaRPr lang="tr-T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Mitokondri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rgbClr val="92D050"/>
          </a:solidFill>
        </p:spPr>
        <p:txBody>
          <a:bodyPr>
            <a:normAutofit fontScale="92500" lnSpcReduction="10000"/>
          </a:bodyPr>
          <a:lstStyle/>
          <a:p>
            <a:r>
              <a:rPr lang="tr-TR" dirty="0" smtClean="0"/>
              <a:t>Memelilerin olgun alyuvarları hariç, oksijenli solunum yapan tüm </a:t>
            </a:r>
            <a:r>
              <a:rPr lang="tr-TR" dirty="0" err="1" smtClean="0"/>
              <a:t>ökaryot</a:t>
            </a:r>
            <a:r>
              <a:rPr lang="tr-TR" dirty="0" smtClean="0"/>
              <a:t> hücrelerde bulunur.</a:t>
            </a:r>
          </a:p>
          <a:p>
            <a:r>
              <a:rPr lang="tr-TR" dirty="0" err="1" smtClean="0"/>
              <a:t>Organellerin</a:t>
            </a:r>
            <a:r>
              <a:rPr lang="tr-TR" dirty="0" smtClean="0"/>
              <a:t> en büyüğüdür.</a:t>
            </a:r>
          </a:p>
          <a:p>
            <a:r>
              <a:rPr lang="tr-TR" dirty="0" smtClean="0"/>
              <a:t>ATP sentezler (SDF ve OF). Kendine ait DNA,RNA ve ribozomları bulunur.</a:t>
            </a:r>
          </a:p>
          <a:p>
            <a:r>
              <a:rPr lang="tr-TR" dirty="0" smtClean="0"/>
              <a:t>İnsanlar mitokondrilerini yumurta hücresinden yani anneden alır.</a:t>
            </a:r>
          </a:p>
          <a:p>
            <a:r>
              <a:rPr lang="tr-TR" b="1" dirty="0" smtClean="0"/>
              <a:t>Mitokondri faaliyeti artan bir hücrede</a:t>
            </a:r>
            <a:r>
              <a:rPr lang="tr-TR" dirty="0" smtClean="0"/>
              <a:t>:</a:t>
            </a:r>
          </a:p>
          <a:p>
            <a:r>
              <a:rPr lang="tr-TR" dirty="0" smtClean="0"/>
              <a:t>1.CO2 artar</a:t>
            </a:r>
          </a:p>
          <a:p>
            <a:r>
              <a:rPr lang="tr-TR" dirty="0" smtClean="0"/>
              <a:t>2.</a:t>
            </a:r>
            <a:r>
              <a:rPr lang="tr-TR" dirty="0" err="1" smtClean="0"/>
              <a:t>pH</a:t>
            </a:r>
            <a:r>
              <a:rPr lang="tr-TR" dirty="0" smtClean="0"/>
              <a:t> düşer</a:t>
            </a:r>
          </a:p>
          <a:p>
            <a:r>
              <a:rPr lang="tr-TR" dirty="0" smtClean="0"/>
              <a:t>3.ATP ve ısı artışı olur</a:t>
            </a:r>
          </a:p>
          <a:p>
            <a:r>
              <a:rPr lang="tr-TR" dirty="0" smtClean="0"/>
              <a:t>4.Organik </a:t>
            </a:r>
            <a:r>
              <a:rPr lang="tr-TR" dirty="0" err="1" smtClean="0"/>
              <a:t>monomer</a:t>
            </a:r>
            <a:r>
              <a:rPr lang="tr-TR" dirty="0" smtClean="0"/>
              <a:t> ve Su miktarı artar</a:t>
            </a: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14400" y="1878028"/>
            <a:ext cx="3749675" cy="371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844824"/>
            <a:ext cx="4038600" cy="4032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MİTOKONDRİ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Hücre içindeki dağılımları farklılık gösterir. Örnek: İyon transferi yapan hücrelerin tabanlarında toplanma eğilimi gösterirler.</a:t>
            </a:r>
            <a:r>
              <a:rPr lang="tr-TR" dirty="0" err="1" smtClean="0"/>
              <a:t>Silli</a:t>
            </a:r>
            <a:r>
              <a:rPr lang="tr-TR" dirty="0" smtClean="0"/>
              <a:t> hücrelerin </a:t>
            </a:r>
            <a:r>
              <a:rPr lang="tr-TR" dirty="0" err="1" smtClean="0"/>
              <a:t>apikal</a:t>
            </a:r>
            <a:r>
              <a:rPr lang="tr-TR" dirty="0" smtClean="0"/>
              <a:t> uçlarında,sperm hücrelerinin orta kısmında</a:t>
            </a:r>
          </a:p>
          <a:p>
            <a:r>
              <a:rPr lang="tr-TR" dirty="0" smtClean="0"/>
              <a:t>Hücre içindeki sayıları da farklılık gösterir. Örnek: Karaciğer hücrelerinde 2000 kadar mitokondri bulunabilir.</a:t>
            </a:r>
          </a:p>
          <a:p>
            <a:r>
              <a:rPr lang="tr-TR" dirty="0" smtClean="0"/>
              <a:t>Kendi eksenleri etrafında dönerek ya da yılan gibi kıvrılarak sitoplazmanın enerjiye gereksinim gösteren bölgelerine göç ederler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MİTOKONDRİ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tr-TR" dirty="0" smtClean="0"/>
              <a:t>Mitokondriler esas olarak proteinlerden oluşmuştur. Daha az miktarda lipit, DNA ve RNA bulunur</a:t>
            </a:r>
          </a:p>
          <a:p>
            <a:r>
              <a:rPr lang="tr-TR" dirty="0" smtClean="0"/>
              <a:t>Mitokondri dış zarı </a:t>
            </a:r>
            <a:r>
              <a:rPr lang="fi-FI" dirty="0" smtClean="0"/>
              <a:t>%50 protein, %50 lipitten meydana gelmiştir</a:t>
            </a:r>
            <a:r>
              <a:rPr lang="tr-TR" dirty="0" smtClean="0"/>
              <a:t>. </a:t>
            </a:r>
            <a:r>
              <a:rPr lang="tr-TR" dirty="0" err="1" smtClean="0"/>
              <a:t>Fosfolipaz</a:t>
            </a:r>
            <a:r>
              <a:rPr lang="tr-TR" dirty="0" smtClean="0"/>
              <a:t>  , </a:t>
            </a:r>
            <a:r>
              <a:rPr lang="tr-TR" dirty="0" err="1" smtClean="0"/>
              <a:t>monoaminooksidaz</a:t>
            </a:r>
            <a:r>
              <a:rPr lang="tr-TR" dirty="0" smtClean="0"/>
              <a:t>, </a:t>
            </a:r>
            <a:r>
              <a:rPr lang="tr-TR" dirty="0" err="1" smtClean="0"/>
              <a:t>asetilKoA</a:t>
            </a:r>
            <a:r>
              <a:rPr lang="tr-TR" dirty="0" smtClean="0"/>
              <a:t> </a:t>
            </a:r>
            <a:r>
              <a:rPr lang="tr-TR" dirty="0" err="1" smtClean="0"/>
              <a:t>sentetaz</a:t>
            </a:r>
            <a:r>
              <a:rPr lang="tr-TR" dirty="0" smtClean="0"/>
              <a:t> gibi bazı enzimleri içerir.</a:t>
            </a:r>
          </a:p>
          <a:p>
            <a:r>
              <a:rPr lang="tr-TR" dirty="0" smtClean="0"/>
              <a:t>Mitokondri iç zarı dış zarından daha ince yapılıdır. </a:t>
            </a:r>
            <a:r>
              <a:rPr lang="fi-FI" dirty="0" smtClean="0"/>
              <a:t>%80 protein, %20 lipitten meydana gelmiştir</a:t>
            </a:r>
            <a:r>
              <a:rPr lang="tr-TR" dirty="0" smtClean="0"/>
              <a:t>. </a:t>
            </a:r>
            <a:r>
              <a:rPr lang="tr-TR" dirty="0" err="1" smtClean="0"/>
              <a:t>Krista</a:t>
            </a:r>
            <a:r>
              <a:rPr lang="tr-TR" dirty="0" smtClean="0"/>
              <a:t> olarak isimlendirilen çok sayıda kıvrımlar yapar. Bir </a:t>
            </a:r>
            <a:r>
              <a:rPr lang="tr-TR" dirty="0" err="1" smtClean="0"/>
              <a:t>fosfolipit</a:t>
            </a:r>
            <a:r>
              <a:rPr lang="tr-TR" dirty="0" smtClean="0"/>
              <a:t> olan </a:t>
            </a:r>
            <a:r>
              <a:rPr lang="tr-TR" dirty="0" err="1" smtClean="0"/>
              <a:t>kardiolipince</a:t>
            </a:r>
            <a:r>
              <a:rPr lang="tr-TR" dirty="0" smtClean="0"/>
              <a:t> zengindir. ATP </a:t>
            </a:r>
            <a:r>
              <a:rPr lang="tr-TR" dirty="0" err="1" smtClean="0"/>
              <a:t>sentetaz</a:t>
            </a:r>
            <a:r>
              <a:rPr lang="tr-TR" dirty="0" smtClean="0"/>
              <a:t> enzimi taşır. ETS protein kompleksleri burada bulunur. 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Mitokondri</a:t>
            </a:r>
            <a:endParaRPr lang="tr-TR" dirty="0"/>
          </a:p>
        </p:txBody>
      </p:sp>
      <p:pic>
        <p:nvPicPr>
          <p:cNvPr id="4" name="Picture 10" descr="mitochondrion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412776"/>
            <a:ext cx="480060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142875" y="4572000"/>
            <a:ext cx="832167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FontTx/>
              <a:buBlip>
                <a:blip r:embed="rId3"/>
              </a:buBlip>
            </a:pPr>
            <a:r>
              <a:rPr lang="tr-TR" dirty="0">
                <a:solidFill>
                  <a:srgbClr val="0000CC"/>
                </a:solidFill>
              </a:rPr>
              <a:t> </a:t>
            </a:r>
            <a:r>
              <a:rPr lang="tr-TR" sz="2400" dirty="0" err="1">
                <a:solidFill>
                  <a:srgbClr val="0000CC"/>
                </a:solidFill>
              </a:rPr>
              <a:t>Kristalarda</a:t>
            </a:r>
            <a:r>
              <a:rPr lang="tr-TR" sz="2400" dirty="0">
                <a:solidFill>
                  <a:srgbClr val="0000CC"/>
                </a:solidFill>
              </a:rPr>
              <a:t> enerji üreten kimyasal reaksiyonlar olur.</a:t>
            </a:r>
          </a:p>
          <a:p>
            <a:pPr>
              <a:buFontTx/>
              <a:buBlip>
                <a:blip r:embed="rId3"/>
              </a:buBlip>
            </a:pPr>
            <a:r>
              <a:rPr lang="tr-TR" sz="2400" dirty="0">
                <a:solidFill>
                  <a:srgbClr val="0000CC"/>
                </a:solidFill>
              </a:rPr>
              <a:t> </a:t>
            </a:r>
            <a:r>
              <a:rPr lang="tr-TR" sz="2400" dirty="0"/>
              <a:t>Hücredeki su ve diğer maddelerin miktarını kontrol eder.</a:t>
            </a:r>
          </a:p>
          <a:p>
            <a:pPr>
              <a:buFontTx/>
              <a:buBlip>
                <a:blip r:embed="rId3"/>
              </a:buBlip>
            </a:pPr>
            <a:r>
              <a:rPr lang="tr-TR" sz="2400" dirty="0">
                <a:solidFill>
                  <a:srgbClr val="0000CC"/>
                </a:solidFill>
              </a:rPr>
              <a:t> Protein, yağ ve karbonhidratların geri dönüşümünü ve</a:t>
            </a:r>
          </a:p>
          <a:p>
            <a:pPr lvl="1"/>
            <a:r>
              <a:rPr lang="tr-TR" sz="2400" dirty="0">
                <a:solidFill>
                  <a:srgbClr val="0000CC"/>
                </a:solidFill>
              </a:rPr>
              <a:t>parçalanmasını sağlayarak üre yaparlar.</a:t>
            </a:r>
            <a:endParaRPr lang="en-US" sz="2400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Line 3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</p:spPr>
        <p:txBody>
          <a:bodyPr wrap="none"/>
          <a:lstStyle/>
          <a:p>
            <a:endParaRPr lang="tr-TR"/>
          </a:p>
        </p:txBody>
      </p: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212725" y="4763"/>
            <a:ext cx="743426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sz="3600">
                <a:solidFill>
                  <a:srgbClr val="FF0000"/>
                </a:solidFill>
              </a:rPr>
              <a:t>MİTOKONDRİ ve</a:t>
            </a:r>
            <a:r>
              <a:rPr lang="tr-TR" sz="3600" b="1">
                <a:solidFill>
                  <a:srgbClr val="FF0000"/>
                </a:solidFill>
              </a:rPr>
              <a:t> ENDOSİMBİYOZ</a:t>
            </a:r>
            <a:endParaRPr lang="en-US" sz="3600" b="1">
              <a:solidFill>
                <a:srgbClr val="FF0000"/>
              </a:solidFill>
            </a:endParaRPr>
          </a:p>
        </p:txBody>
      </p:sp>
      <p:pic>
        <p:nvPicPr>
          <p:cNvPr id="112645" name="Picture 5" descr="endosymbi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0"/>
            <a:ext cx="8534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7696200" y="3489325"/>
            <a:ext cx="6746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sz="2000">
                <a:solidFill>
                  <a:srgbClr val="FF0066"/>
                </a:solidFill>
              </a:rPr>
              <a:t>ATP</a:t>
            </a:r>
          </a:p>
        </p:txBody>
      </p:sp>
      <p:sp>
        <p:nvSpPr>
          <p:cNvPr id="112649" name="Text Box 9"/>
          <p:cNvSpPr txBox="1">
            <a:spLocks noChangeArrowheads="1"/>
          </p:cNvSpPr>
          <p:nvPr/>
        </p:nvSpPr>
        <p:spPr bwMode="auto">
          <a:xfrm>
            <a:off x="304800" y="5730875"/>
            <a:ext cx="85344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tr-TR">
                <a:solidFill>
                  <a:srgbClr val="0000FF"/>
                </a:solidFill>
              </a:rPr>
              <a:t>Ökaryotik bir hücre mitokondri olmadan, mitokondri de hücre dışında </a:t>
            </a:r>
            <a:r>
              <a:rPr lang="tr-TR" sz="2800" b="1">
                <a:solidFill>
                  <a:srgbClr val="0000FF"/>
                </a:solidFill>
              </a:rPr>
              <a:t>YAŞAYAMAZ</a:t>
            </a:r>
            <a:r>
              <a:rPr lang="tr-TR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112650" name="Text Box 10"/>
          <p:cNvSpPr txBox="1">
            <a:spLocks noChangeArrowheads="1"/>
          </p:cNvSpPr>
          <p:nvPr/>
        </p:nvSpPr>
        <p:spPr bwMode="auto">
          <a:xfrm>
            <a:off x="517525" y="884238"/>
            <a:ext cx="69103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Blip>
                <a:blip r:embed="rId3"/>
              </a:buBlip>
            </a:pPr>
            <a:r>
              <a:rPr lang="tr-TR"/>
              <a:t> Kendisine ait DNA ve ribozomları var.</a:t>
            </a:r>
          </a:p>
          <a:p>
            <a:pPr>
              <a:buFontTx/>
              <a:buBlip>
                <a:blip r:embed="rId3"/>
              </a:buBlip>
            </a:pPr>
            <a:r>
              <a:rPr lang="tr-TR"/>
              <a:t> Bölünmesi prokaryotik bölünmeye çok benzer.</a:t>
            </a:r>
          </a:p>
          <a:p>
            <a:pPr>
              <a:buFontTx/>
              <a:buBlip>
                <a:blip r:embed="rId3"/>
              </a:buBlip>
            </a:pPr>
            <a:r>
              <a:rPr lang="tr-TR"/>
              <a:t> Belli antibiyotiklere benzer yanıt verirler.</a:t>
            </a:r>
          </a:p>
        </p:txBody>
      </p:sp>
      <p:sp>
        <p:nvSpPr>
          <p:cNvPr id="112651" name="Text Box 11"/>
          <p:cNvSpPr txBox="1">
            <a:spLocks noChangeArrowheads="1"/>
          </p:cNvSpPr>
          <p:nvPr/>
        </p:nvSpPr>
        <p:spPr bwMode="auto">
          <a:xfrm>
            <a:off x="762000" y="2316163"/>
            <a:ext cx="676751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sz="3200" b="1">
                <a:solidFill>
                  <a:srgbClr val="FF0000"/>
                </a:solidFill>
              </a:rPr>
              <a:t>EVRİM GEÇİRMİŞ BİR BAKTERİ</a:t>
            </a:r>
          </a:p>
        </p:txBody>
      </p:sp>
      <p:sp>
        <p:nvSpPr>
          <p:cNvPr id="112652" name="Text Box 12"/>
          <p:cNvSpPr txBox="1">
            <a:spLocks noChangeArrowheads="1"/>
          </p:cNvSpPr>
          <p:nvPr/>
        </p:nvSpPr>
        <p:spPr bwMode="auto">
          <a:xfrm>
            <a:off x="542925" y="3184525"/>
            <a:ext cx="13620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tr-TR" sz="2000">
                <a:solidFill>
                  <a:schemeClr val="tx2"/>
                </a:solidFill>
              </a:rPr>
              <a:t>ilk</a:t>
            </a:r>
          </a:p>
          <a:p>
            <a:pPr algn="ctr"/>
            <a:r>
              <a:rPr lang="tr-TR" sz="2000">
                <a:solidFill>
                  <a:schemeClr val="tx2"/>
                </a:solidFill>
              </a:rPr>
              <a:t>eukaryot?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112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2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3" grpId="0" animBg="1"/>
      <p:bldP spid="112647" grpId="0" autoUpdateAnimBg="0"/>
      <p:bldP spid="112649" grpId="0" autoUpdateAnimBg="0"/>
      <p:bldP spid="112650" grpId="0" autoUpdateAnimBg="0"/>
      <p:bldP spid="112651" grpId="0" autoUpdateAnimBg="0"/>
      <p:bldP spid="112652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4005064"/>
            <a:ext cx="7143750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188640"/>
            <a:ext cx="68770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Plastitler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tr-TR" sz="2800" dirty="0" smtClean="0"/>
              <a:t>Bitki hücrelerinde ve </a:t>
            </a:r>
            <a:r>
              <a:rPr lang="tr-TR" sz="2800" dirty="0" err="1" smtClean="0"/>
              <a:t>ökaryotik</a:t>
            </a:r>
            <a:r>
              <a:rPr lang="tr-TR" sz="2800" dirty="0" smtClean="0"/>
              <a:t> alglerde bulunur.</a:t>
            </a:r>
          </a:p>
          <a:p>
            <a:r>
              <a:rPr lang="tr-TR" sz="2800" dirty="0" smtClean="0"/>
              <a:t>Görev ve taşıdıkları pigment çeşidine göre 3’e ayrılır:</a:t>
            </a:r>
          </a:p>
          <a:p>
            <a:r>
              <a:rPr lang="tr-TR" sz="2800" dirty="0" smtClean="0"/>
              <a:t>Kloroplast:Klorofil taşıdıkları için yeşil renkli.Fotosentez olayı gerçekleşir.</a:t>
            </a:r>
          </a:p>
          <a:p>
            <a:r>
              <a:rPr lang="tr-TR" sz="2800" dirty="0" smtClean="0"/>
              <a:t>Kromoplast: </a:t>
            </a:r>
            <a:r>
              <a:rPr lang="tr-TR" sz="2800" dirty="0" err="1" smtClean="0"/>
              <a:t>Karotinoid</a:t>
            </a:r>
            <a:r>
              <a:rPr lang="tr-TR" sz="2800" dirty="0" smtClean="0"/>
              <a:t> pigmentler bulunur.Çiçek,yaprak,meyvelerde bulunur.</a:t>
            </a:r>
          </a:p>
          <a:p>
            <a:r>
              <a:rPr lang="tr-TR" sz="2800" dirty="0" smtClean="0"/>
              <a:t>Lökoplast:Renksizdir.Nişasta,protein,yağ depolar.Toprak altı gövde ve tohumlarda bulunur</a:t>
            </a:r>
            <a:endParaRPr lang="tr-T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KLOROPLAST</a:t>
            </a:r>
            <a:endParaRPr lang="tr-T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3" y="1916832"/>
            <a:ext cx="3713360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764704"/>
            <a:ext cx="425881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696" y="6011921"/>
            <a:ext cx="6192688" cy="599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29025" y="4221088"/>
            <a:ext cx="55149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4211960" cy="3920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933056"/>
            <a:ext cx="55245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797152"/>
            <a:ext cx="616267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517232"/>
            <a:ext cx="63341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63888" y="2924944"/>
            <a:ext cx="5400600" cy="83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611560" y="548680"/>
            <a:ext cx="8305800" cy="56938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buClr>
                <a:srgbClr val="FF0000"/>
              </a:buClr>
              <a:buFont typeface="Wingdings" pitchFamily="2" charset="2"/>
              <a:buNone/>
              <a:tabLst>
                <a:tab pos="631825" algn="l"/>
              </a:tabLst>
            </a:pPr>
            <a:r>
              <a:rPr lang="tr-TR" sz="2400" b="1" dirty="0">
                <a:solidFill>
                  <a:srgbClr val="FF0000"/>
                </a:solidFill>
                <a:latin typeface="Tahoma" pitchFamily="34" charset="0"/>
              </a:rPr>
              <a:t>ORGANELLER</a:t>
            </a:r>
            <a:endParaRPr lang="tr-TR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  <a:p>
            <a:pPr algn="ctr">
              <a:buClr>
                <a:srgbClr val="FF0000"/>
              </a:buClr>
              <a:buFont typeface="Wingdings" pitchFamily="2" charset="2"/>
              <a:buNone/>
              <a:tabLst>
                <a:tab pos="631825" algn="l"/>
              </a:tabLst>
            </a:pPr>
            <a:endParaRPr lang="tr-TR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v"/>
              <a:tabLst>
                <a:tab pos="631825" algn="l"/>
              </a:tabLst>
            </a:pPr>
            <a:r>
              <a:rPr lang="tr-TR" sz="2000" dirty="0">
                <a:solidFill>
                  <a:srgbClr val="2F3253"/>
                </a:solidFill>
                <a:latin typeface="Tahoma" pitchFamily="34" charset="0"/>
              </a:rPr>
              <a:t> </a:t>
            </a:r>
            <a:r>
              <a:rPr lang="tr-TR" sz="2200" dirty="0" err="1">
                <a:latin typeface="Arial" charset="0"/>
              </a:rPr>
              <a:t>Organeller</a:t>
            </a:r>
            <a:r>
              <a:rPr lang="tr-TR" sz="2200" dirty="0">
                <a:latin typeface="Arial" charset="0"/>
              </a:rPr>
              <a:t>, </a:t>
            </a:r>
            <a:r>
              <a:rPr lang="tr-TR" sz="2200" b="1" dirty="0">
                <a:latin typeface="Arial" charset="0"/>
              </a:rPr>
              <a:t>hücrenin sitoplazmasında bulunan</a:t>
            </a:r>
            <a:r>
              <a:rPr lang="tr-TR" sz="2200" dirty="0">
                <a:latin typeface="Arial" charset="0"/>
              </a:rPr>
              <a:t> ve </a:t>
            </a:r>
          </a:p>
          <a:p>
            <a:pPr>
              <a:buClr>
                <a:srgbClr val="FF0000"/>
              </a:buClr>
              <a:buFont typeface="Wingdings" pitchFamily="2" charset="2"/>
              <a:buNone/>
              <a:tabLst>
                <a:tab pos="631825" algn="l"/>
              </a:tabLst>
            </a:pPr>
            <a:r>
              <a:rPr lang="tr-TR" sz="2200" dirty="0">
                <a:latin typeface="Arial" charset="0"/>
              </a:rPr>
              <a:t>hücre için gerekli maddeleri </a:t>
            </a:r>
            <a:r>
              <a:rPr lang="tr-TR" sz="2200" b="1" dirty="0">
                <a:latin typeface="Arial" charset="0"/>
              </a:rPr>
              <a:t>üretmek ya da enerji sağlamak</a:t>
            </a:r>
            <a:r>
              <a:rPr lang="tr-TR" sz="2200" dirty="0">
                <a:latin typeface="Arial" charset="0"/>
              </a:rPr>
              <a:t> gibi </a:t>
            </a:r>
          </a:p>
          <a:p>
            <a:pPr>
              <a:buClr>
                <a:srgbClr val="FF0000"/>
              </a:buClr>
              <a:buFont typeface="Wingdings" pitchFamily="2" charset="2"/>
              <a:buNone/>
              <a:tabLst>
                <a:tab pos="631825" algn="l"/>
              </a:tabLst>
            </a:pPr>
            <a:r>
              <a:rPr lang="tr-TR" sz="2200" dirty="0">
                <a:latin typeface="Arial" charset="0"/>
              </a:rPr>
              <a:t>görevleri yerine getirmek üzere özelleşmiş hücre bölümleridir</a:t>
            </a:r>
          </a:p>
          <a:p>
            <a:pPr>
              <a:buClr>
                <a:srgbClr val="FF0000"/>
              </a:buClr>
              <a:buFont typeface="Wingdings" pitchFamily="2" charset="2"/>
              <a:buNone/>
              <a:tabLst>
                <a:tab pos="631825" algn="l"/>
              </a:tabLst>
            </a:pPr>
            <a:endParaRPr lang="tr-TR" sz="2200" dirty="0">
              <a:latin typeface="Arial" charset="0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v"/>
              <a:tabLst>
                <a:tab pos="631825" algn="l"/>
              </a:tabLst>
            </a:pPr>
            <a:r>
              <a:rPr lang="tr-TR" sz="2200" dirty="0">
                <a:latin typeface="Arial" charset="0"/>
              </a:rPr>
              <a:t> Hücre içerisinde dağınık halde bulunurlar</a:t>
            </a:r>
          </a:p>
          <a:p>
            <a:pPr>
              <a:buClr>
                <a:srgbClr val="FF0000"/>
              </a:buClr>
              <a:buFont typeface="Wingdings" pitchFamily="2" charset="2"/>
              <a:buChar char="v"/>
              <a:tabLst>
                <a:tab pos="631825" algn="l"/>
              </a:tabLst>
            </a:pPr>
            <a:endParaRPr lang="tr-TR" sz="2200" dirty="0">
              <a:latin typeface="Arial" charset="0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v"/>
              <a:tabLst>
                <a:tab pos="631825" algn="l"/>
              </a:tabLst>
            </a:pPr>
            <a:r>
              <a:rPr lang="tr-TR" sz="2200" dirty="0">
                <a:latin typeface="Arial" charset="0"/>
              </a:rPr>
              <a:t> Hücrenin </a:t>
            </a:r>
            <a:r>
              <a:rPr lang="tr-TR" sz="2200" dirty="0" err="1">
                <a:latin typeface="Arial" charset="0"/>
              </a:rPr>
              <a:t>organelleri</a:t>
            </a:r>
            <a:r>
              <a:rPr lang="tr-TR" sz="2200" dirty="0">
                <a:latin typeface="Arial" charset="0"/>
              </a:rPr>
              <a:t>:</a:t>
            </a:r>
          </a:p>
          <a:p>
            <a:pPr>
              <a:buClr>
                <a:srgbClr val="FF0000"/>
              </a:buClr>
              <a:buFont typeface="Wingdings" pitchFamily="2" charset="2"/>
              <a:buNone/>
              <a:tabLst>
                <a:tab pos="631825" algn="l"/>
              </a:tabLst>
            </a:pPr>
            <a:r>
              <a:rPr lang="tr-TR" sz="2200" dirty="0">
                <a:latin typeface="Arial" charset="0"/>
              </a:rPr>
              <a:t>	- </a:t>
            </a:r>
            <a:r>
              <a:rPr lang="tr-TR" sz="2000" dirty="0" err="1">
                <a:latin typeface="Arial" charset="0"/>
              </a:rPr>
              <a:t>endoplazmik</a:t>
            </a:r>
            <a:r>
              <a:rPr lang="tr-TR" sz="2000" dirty="0">
                <a:latin typeface="Arial" charset="0"/>
              </a:rPr>
              <a:t> </a:t>
            </a:r>
            <a:r>
              <a:rPr lang="tr-TR" sz="2000" dirty="0" err="1">
                <a:latin typeface="Arial" charset="0"/>
              </a:rPr>
              <a:t>retikulum</a:t>
            </a:r>
            <a:endParaRPr lang="tr-TR" sz="2000" dirty="0">
              <a:latin typeface="Arial" charset="0"/>
            </a:endParaRPr>
          </a:p>
          <a:p>
            <a:pPr>
              <a:buClr>
                <a:srgbClr val="FF0000"/>
              </a:buClr>
              <a:buFont typeface="Wingdings" pitchFamily="2" charset="2"/>
              <a:buNone/>
              <a:tabLst>
                <a:tab pos="631825" algn="l"/>
              </a:tabLst>
            </a:pPr>
            <a:r>
              <a:rPr lang="tr-TR" sz="2000" dirty="0">
                <a:latin typeface="Arial" charset="0"/>
              </a:rPr>
              <a:t>	- </a:t>
            </a:r>
            <a:r>
              <a:rPr lang="tr-TR" sz="2000" dirty="0" err="1">
                <a:latin typeface="Arial" charset="0"/>
              </a:rPr>
              <a:t>golgi</a:t>
            </a:r>
            <a:r>
              <a:rPr lang="tr-TR" sz="2000" dirty="0">
                <a:latin typeface="Arial" charset="0"/>
              </a:rPr>
              <a:t> kompleksi (</a:t>
            </a:r>
            <a:r>
              <a:rPr lang="tr-TR" sz="2000" dirty="0" err="1">
                <a:latin typeface="Arial" charset="0"/>
              </a:rPr>
              <a:t>golgi</a:t>
            </a:r>
            <a:r>
              <a:rPr lang="tr-TR" sz="2000" dirty="0">
                <a:latin typeface="Arial" charset="0"/>
              </a:rPr>
              <a:t> aygıtı)</a:t>
            </a:r>
          </a:p>
          <a:p>
            <a:pPr>
              <a:buClr>
                <a:srgbClr val="FF0000"/>
              </a:buClr>
              <a:buFont typeface="Wingdings" pitchFamily="2" charset="2"/>
              <a:buNone/>
              <a:tabLst>
                <a:tab pos="631825" algn="l"/>
              </a:tabLst>
            </a:pPr>
            <a:r>
              <a:rPr lang="tr-TR" sz="2000" dirty="0">
                <a:latin typeface="Arial" charset="0"/>
              </a:rPr>
              <a:t>	- </a:t>
            </a:r>
            <a:r>
              <a:rPr lang="tr-TR" sz="2000" dirty="0" err="1">
                <a:latin typeface="Arial" charset="0"/>
              </a:rPr>
              <a:t>lizozom</a:t>
            </a:r>
            <a:endParaRPr lang="tr-TR" sz="2000" dirty="0">
              <a:latin typeface="Arial" charset="0"/>
            </a:endParaRPr>
          </a:p>
          <a:p>
            <a:pPr>
              <a:buClr>
                <a:srgbClr val="FF0000"/>
              </a:buClr>
              <a:buFont typeface="Wingdings" pitchFamily="2" charset="2"/>
              <a:buNone/>
              <a:tabLst>
                <a:tab pos="631825" algn="l"/>
              </a:tabLst>
            </a:pPr>
            <a:r>
              <a:rPr lang="tr-TR" sz="2000" dirty="0">
                <a:latin typeface="Arial" charset="0"/>
              </a:rPr>
              <a:t>	- </a:t>
            </a:r>
            <a:r>
              <a:rPr lang="tr-TR" sz="2000" dirty="0" err="1">
                <a:latin typeface="Arial" charset="0"/>
              </a:rPr>
              <a:t>peroksizom</a:t>
            </a:r>
            <a:endParaRPr lang="tr-TR" sz="2000" dirty="0">
              <a:latin typeface="Arial" charset="0"/>
            </a:endParaRPr>
          </a:p>
          <a:p>
            <a:pPr>
              <a:buClr>
                <a:srgbClr val="FF0000"/>
              </a:buClr>
              <a:buFont typeface="Wingdings" pitchFamily="2" charset="2"/>
              <a:buNone/>
              <a:tabLst>
                <a:tab pos="631825" algn="l"/>
              </a:tabLst>
            </a:pPr>
            <a:r>
              <a:rPr lang="tr-TR" sz="2000" dirty="0">
                <a:latin typeface="Arial" charset="0"/>
              </a:rPr>
              <a:t>	- ribozom</a:t>
            </a:r>
          </a:p>
          <a:p>
            <a:pPr>
              <a:buClr>
                <a:srgbClr val="FF0000"/>
              </a:buClr>
              <a:buFont typeface="Wingdings" pitchFamily="2" charset="2"/>
              <a:buNone/>
              <a:tabLst>
                <a:tab pos="631825" algn="l"/>
              </a:tabLst>
            </a:pPr>
            <a:r>
              <a:rPr lang="tr-TR" sz="2000" dirty="0">
                <a:latin typeface="Arial" charset="0"/>
              </a:rPr>
              <a:t>	- çekirdek (</a:t>
            </a:r>
            <a:r>
              <a:rPr lang="tr-TR" sz="2000" dirty="0" err="1">
                <a:latin typeface="Arial" charset="0"/>
              </a:rPr>
              <a:t>nükleus</a:t>
            </a:r>
            <a:r>
              <a:rPr lang="tr-TR" sz="2000" dirty="0">
                <a:latin typeface="Arial" charset="0"/>
              </a:rPr>
              <a:t>) ve çekirdekçik (</a:t>
            </a:r>
            <a:r>
              <a:rPr lang="tr-TR" sz="2000" dirty="0" err="1">
                <a:latin typeface="Arial" charset="0"/>
              </a:rPr>
              <a:t>nükleolus</a:t>
            </a:r>
            <a:r>
              <a:rPr lang="tr-TR" sz="2000" dirty="0">
                <a:latin typeface="Arial" charset="0"/>
              </a:rPr>
              <a:t>)</a:t>
            </a:r>
          </a:p>
          <a:p>
            <a:pPr>
              <a:buClr>
                <a:srgbClr val="FF0000"/>
              </a:buClr>
              <a:buFont typeface="Wingdings" pitchFamily="2" charset="2"/>
              <a:buNone/>
              <a:tabLst>
                <a:tab pos="631825" algn="l"/>
              </a:tabLst>
            </a:pPr>
            <a:r>
              <a:rPr lang="tr-TR" sz="2000" dirty="0">
                <a:latin typeface="Arial" charset="0"/>
              </a:rPr>
              <a:t>	- </a:t>
            </a:r>
            <a:r>
              <a:rPr lang="tr-TR" sz="2000" dirty="0" err="1">
                <a:latin typeface="Arial" charset="0"/>
              </a:rPr>
              <a:t>mikrotübüller</a:t>
            </a:r>
            <a:r>
              <a:rPr lang="tr-TR" sz="2000" dirty="0">
                <a:latin typeface="Arial" charset="0"/>
              </a:rPr>
              <a:t> ve </a:t>
            </a:r>
            <a:r>
              <a:rPr lang="tr-TR" sz="2000" dirty="0" err="1">
                <a:latin typeface="Arial" charset="0"/>
              </a:rPr>
              <a:t>mikrofilamentler</a:t>
            </a:r>
            <a:r>
              <a:rPr lang="tr-TR" sz="2000" dirty="0">
                <a:latin typeface="Arial" charset="0"/>
              </a:rPr>
              <a:t> (hücre iskeleti bileşenleri)</a:t>
            </a:r>
          </a:p>
          <a:p>
            <a:pPr>
              <a:buClr>
                <a:srgbClr val="FF0000"/>
              </a:buClr>
              <a:buFont typeface="Wingdings" pitchFamily="2" charset="2"/>
              <a:buNone/>
              <a:tabLst>
                <a:tab pos="631825" algn="l"/>
              </a:tabLst>
            </a:pPr>
            <a:endParaRPr lang="tr-TR" sz="2000" dirty="0">
              <a:solidFill>
                <a:schemeClr val="accent2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dirty="0" smtClean="0"/>
              <a:t>Bir bitki hücresinde kloroplast faaliyeti artarsa:</a:t>
            </a:r>
          </a:p>
          <a:p>
            <a:r>
              <a:rPr lang="tr-TR" dirty="0" smtClean="0"/>
              <a:t>1.CO2 azalır.</a:t>
            </a:r>
            <a:r>
              <a:rPr lang="tr-TR" dirty="0" err="1" smtClean="0"/>
              <a:t>pH</a:t>
            </a:r>
            <a:r>
              <a:rPr lang="tr-TR" dirty="0" smtClean="0"/>
              <a:t> artar.</a:t>
            </a:r>
          </a:p>
          <a:p>
            <a:r>
              <a:rPr lang="tr-TR" dirty="0" smtClean="0"/>
              <a:t>2.Su miktarı azalır.</a:t>
            </a:r>
          </a:p>
          <a:p>
            <a:r>
              <a:rPr lang="tr-TR" dirty="0" smtClean="0"/>
              <a:t>Organik </a:t>
            </a:r>
            <a:r>
              <a:rPr lang="tr-TR" dirty="0" err="1" smtClean="0"/>
              <a:t>monomer</a:t>
            </a:r>
            <a:r>
              <a:rPr lang="tr-TR" dirty="0" smtClean="0"/>
              <a:t> miktarı artar</a:t>
            </a:r>
          </a:p>
          <a:p>
            <a:r>
              <a:rPr lang="tr-TR" dirty="0" smtClean="0"/>
              <a:t>Hücre yoğunluğu artar</a:t>
            </a:r>
          </a:p>
          <a:p>
            <a:r>
              <a:rPr lang="tr-TR" dirty="0" smtClean="0"/>
              <a:t>Bitkinin canlı olan bazı hücrelerinde (</a:t>
            </a:r>
            <a:r>
              <a:rPr lang="tr-TR" dirty="0" err="1" smtClean="0"/>
              <a:t>epidermis</a:t>
            </a:r>
            <a:r>
              <a:rPr lang="tr-TR" dirty="0" smtClean="0"/>
              <a:t> ve kök </a:t>
            </a:r>
            <a:r>
              <a:rPr lang="tr-TR" dirty="0" err="1" smtClean="0"/>
              <a:t>hüc</a:t>
            </a:r>
            <a:r>
              <a:rPr lang="tr-TR" dirty="0" smtClean="0"/>
              <a:t>) kloroplast bulunmaz.</a:t>
            </a: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KROMOPLAST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tr-TR" dirty="0" smtClean="0"/>
              <a:t>Çiçeklerde,yapraklarda,meyvelerde ve bazı bitkilerin köklerinde bulunabilir.</a:t>
            </a:r>
          </a:p>
          <a:p>
            <a:r>
              <a:rPr lang="tr-TR" dirty="0" smtClean="0"/>
              <a:t>Sarı (</a:t>
            </a:r>
            <a:r>
              <a:rPr lang="tr-TR" dirty="0" err="1" smtClean="0"/>
              <a:t>ksantofil</a:t>
            </a:r>
            <a:r>
              <a:rPr lang="tr-TR" dirty="0" smtClean="0"/>
              <a:t>), turuncu (</a:t>
            </a:r>
            <a:r>
              <a:rPr lang="tr-TR" dirty="0" err="1" smtClean="0"/>
              <a:t>karoten</a:t>
            </a:r>
            <a:r>
              <a:rPr lang="tr-TR" dirty="0" smtClean="0"/>
              <a:t>), kırmızı (</a:t>
            </a:r>
            <a:r>
              <a:rPr lang="tr-TR" dirty="0" err="1" smtClean="0"/>
              <a:t>likopen</a:t>
            </a:r>
            <a:r>
              <a:rPr lang="tr-TR" dirty="0" smtClean="0"/>
              <a:t>) renkli olan </a:t>
            </a:r>
            <a:r>
              <a:rPr lang="tr-TR" dirty="0" err="1" smtClean="0"/>
              <a:t>plastit</a:t>
            </a:r>
            <a:r>
              <a:rPr lang="tr-TR" dirty="0" smtClean="0"/>
              <a:t> çeşididir.</a:t>
            </a:r>
          </a:p>
          <a:p>
            <a:r>
              <a:rPr lang="tr-TR" dirty="0" smtClean="0"/>
              <a:t>Kloroplast,çevre ve iç faktörlerin etkisiyle kromoplasta dönüşebilir. 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LÖKOPLAST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3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dirty="0" smtClean="0"/>
              <a:t>Renk pigmentleri taşımayan </a:t>
            </a:r>
            <a:r>
              <a:rPr lang="tr-TR" dirty="0" err="1" smtClean="0"/>
              <a:t>plastit</a:t>
            </a:r>
            <a:r>
              <a:rPr lang="tr-TR" dirty="0" smtClean="0"/>
              <a:t> çeşidi</a:t>
            </a:r>
          </a:p>
          <a:p>
            <a:r>
              <a:rPr lang="tr-TR" dirty="0" smtClean="0"/>
              <a:t>Görevi nişasta,protein ve yağ depolamaktır.</a:t>
            </a:r>
          </a:p>
          <a:p>
            <a:r>
              <a:rPr lang="tr-TR" dirty="0" smtClean="0"/>
              <a:t>Kök,toprak altı gövde ve tohumlarda bulunur</a:t>
            </a:r>
          </a:p>
          <a:p>
            <a:r>
              <a:rPr lang="tr-TR" dirty="0" smtClean="0"/>
              <a:t>Uzun süre ışık alan lökoplast, kloroplasta dönüşebilir.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MİTOKONDRİ VE KLOROPLASTIN ORTAK ÖZELLİKLERİ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Çift zarlıdır.</a:t>
            </a:r>
          </a:p>
          <a:p>
            <a:r>
              <a:rPr lang="tr-TR" dirty="0" smtClean="0"/>
              <a:t>Kendilerine ait DNA-RNA ve ribozomları vardır</a:t>
            </a:r>
          </a:p>
          <a:p>
            <a:r>
              <a:rPr lang="tr-TR" dirty="0" smtClean="0"/>
              <a:t>Hücre çekirdeğinden bağımsız bölünebilirler</a:t>
            </a:r>
          </a:p>
          <a:p>
            <a:r>
              <a:rPr lang="tr-TR" dirty="0" smtClean="0"/>
              <a:t>Hücreden bağımsız protein sentezi yapabilirler</a:t>
            </a:r>
          </a:p>
          <a:p>
            <a:r>
              <a:rPr lang="tr-TR" dirty="0" smtClean="0"/>
              <a:t>ETS elemanları vardır</a:t>
            </a:r>
          </a:p>
          <a:p>
            <a:r>
              <a:rPr lang="tr-TR" dirty="0" smtClean="0"/>
              <a:t>ATP üretirler.(</a:t>
            </a:r>
            <a:r>
              <a:rPr lang="tr-TR" dirty="0" err="1" smtClean="0"/>
              <a:t>Fosforilasyon</a:t>
            </a:r>
            <a:r>
              <a:rPr lang="tr-TR" dirty="0" smtClean="0"/>
              <a:t> yaparlar)</a:t>
            </a:r>
          </a:p>
          <a:p>
            <a:endParaRPr lang="tr-TR" dirty="0"/>
          </a:p>
        </p:txBody>
      </p:sp>
      <p:sp>
        <p:nvSpPr>
          <p:cNvPr id="4" name="3 Yuvarlatılmış Dikdörtgen"/>
          <p:cNvSpPr/>
          <p:nvPr/>
        </p:nvSpPr>
        <p:spPr>
          <a:xfrm>
            <a:off x="1259632" y="4581128"/>
            <a:ext cx="6984776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UYARI: Kloroplastlarda üretilen ATP sadece fotosentez olayında kullanılırken,mitokondride üretilen ATP tüm hücresel faaliyetler için kullanılır.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Sentrozom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tr-TR" dirty="0" smtClean="0"/>
              <a:t>Olgun alyuvar,olgun yumurta ve sinir hücreleri hariç hayvan hücrelerinde bulunur.</a:t>
            </a:r>
          </a:p>
          <a:p>
            <a:r>
              <a:rPr lang="tr-TR" dirty="0" smtClean="0"/>
              <a:t>Sperm hücrelerindeki kamçı oluşumunda görev alır.</a:t>
            </a:r>
          </a:p>
          <a:p>
            <a:r>
              <a:rPr lang="tr-TR" dirty="0" smtClean="0"/>
              <a:t>Hücre bölünmesinde görev yapar. </a:t>
            </a:r>
            <a:r>
              <a:rPr lang="tr-TR" dirty="0" err="1" smtClean="0"/>
              <a:t>İnterfazın</a:t>
            </a:r>
            <a:r>
              <a:rPr lang="tr-TR" dirty="0" smtClean="0"/>
              <a:t> S evresinde kendini eşler.</a:t>
            </a:r>
          </a:p>
          <a:p>
            <a:r>
              <a:rPr lang="tr-TR" dirty="0" smtClean="0"/>
              <a:t>Yüksek yapılı bitki hücrelerinde bulunmaz. Bu bitkiler iğ ipliklerini </a:t>
            </a:r>
            <a:r>
              <a:rPr lang="tr-TR" dirty="0" err="1" smtClean="0"/>
              <a:t>mikrotübüller</a:t>
            </a:r>
            <a:r>
              <a:rPr lang="tr-TR" dirty="0" smtClean="0"/>
              <a:t> sayesinde oluşturur.</a:t>
            </a: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Sentrozomlar</a:t>
            </a:r>
            <a:r>
              <a:rPr lang="tr-TR" dirty="0" smtClean="0"/>
              <a:t> ve </a:t>
            </a:r>
            <a:r>
              <a:rPr lang="tr-TR" dirty="0" err="1" smtClean="0"/>
              <a:t>Sentriyoller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Bir çok hücrede </a:t>
            </a:r>
            <a:r>
              <a:rPr lang="tr-TR" dirty="0" err="1" smtClean="0"/>
              <a:t>mikrotübüller</a:t>
            </a:r>
            <a:r>
              <a:rPr lang="tr-TR" dirty="0" smtClean="0"/>
              <a:t>, çekirdek yakınında yer alan ve </a:t>
            </a:r>
            <a:r>
              <a:rPr lang="tr-TR" dirty="0" err="1" smtClean="0"/>
              <a:t>sentrozom</a:t>
            </a:r>
            <a:r>
              <a:rPr lang="tr-TR" dirty="0" smtClean="0"/>
              <a:t> denilen bir yerde oluşturulur. Hayvan hücrelerindeki </a:t>
            </a:r>
            <a:r>
              <a:rPr lang="tr-TR" dirty="0" err="1" smtClean="0"/>
              <a:t>sentrozomun</a:t>
            </a:r>
            <a:r>
              <a:rPr lang="tr-TR" dirty="0" smtClean="0"/>
              <a:t> içinde bir çift </a:t>
            </a:r>
            <a:r>
              <a:rPr lang="tr-TR" dirty="0" err="1" smtClean="0"/>
              <a:t>sentriyol</a:t>
            </a:r>
            <a:r>
              <a:rPr lang="tr-TR" dirty="0" smtClean="0"/>
              <a:t> bulunur.</a:t>
            </a:r>
          </a:p>
          <a:p>
            <a:r>
              <a:rPr lang="tr-TR" dirty="0" smtClean="0"/>
              <a:t>Her </a:t>
            </a:r>
            <a:r>
              <a:rPr lang="tr-TR" dirty="0" err="1" smtClean="0"/>
              <a:t>sentriyol</a:t>
            </a:r>
            <a:r>
              <a:rPr lang="tr-TR" dirty="0" smtClean="0"/>
              <a:t>, 3’lü </a:t>
            </a:r>
            <a:r>
              <a:rPr lang="tr-TR" dirty="0" err="1" smtClean="0"/>
              <a:t>mikrotübüllerin</a:t>
            </a:r>
            <a:r>
              <a:rPr lang="tr-TR" dirty="0" smtClean="0"/>
              <a:t> 9 set halinde düzenlenerek oluşturduğu halkasal bir yapıdır.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0"/>
            <a:ext cx="5078397" cy="6279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etin kutusu"/>
          <p:cNvSpPr txBox="1"/>
          <p:nvPr/>
        </p:nvSpPr>
        <p:spPr>
          <a:xfrm>
            <a:off x="5364088" y="1700808"/>
            <a:ext cx="3456384" cy="31085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2800" dirty="0" err="1" smtClean="0"/>
              <a:t>Sentrozom</a:t>
            </a:r>
            <a:r>
              <a:rPr lang="tr-TR" sz="2800" dirty="0" smtClean="0"/>
              <a:t> bir çift </a:t>
            </a:r>
            <a:r>
              <a:rPr lang="tr-TR" sz="2800" dirty="0" err="1" smtClean="0"/>
              <a:t>sentriyolden</a:t>
            </a:r>
            <a:r>
              <a:rPr lang="tr-TR" sz="2800" dirty="0" smtClean="0"/>
              <a:t> oluşur.</a:t>
            </a:r>
          </a:p>
          <a:p>
            <a:r>
              <a:rPr lang="tr-TR" sz="2800" dirty="0" smtClean="0"/>
              <a:t>Her </a:t>
            </a:r>
            <a:r>
              <a:rPr lang="tr-TR" sz="2800" dirty="0" err="1" smtClean="0"/>
              <a:t>sentriyol</a:t>
            </a:r>
            <a:r>
              <a:rPr lang="tr-TR" sz="2800" dirty="0" smtClean="0"/>
              <a:t> üçlü </a:t>
            </a:r>
            <a:r>
              <a:rPr lang="tr-TR" sz="2800" dirty="0" err="1" smtClean="0"/>
              <a:t>mikrotübüllerin</a:t>
            </a:r>
            <a:r>
              <a:rPr lang="tr-TR" sz="2800" dirty="0" smtClean="0"/>
              <a:t> 9 set halinde düzenlenerek oluşturduğu halkasal yapıdır.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Picture 4" descr="03_11a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95536" y="1600200"/>
            <a:ext cx="3960439" cy="4525963"/>
          </a:xfrm>
          <a:noFill/>
          <a:ln/>
        </p:spPr>
      </p:pic>
      <p:pic>
        <p:nvPicPr>
          <p:cNvPr id="7170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772816"/>
            <a:ext cx="3672408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ÇEKİRDEK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tr-TR" dirty="0" smtClean="0"/>
              <a:t>Memeli olgun alyuvarları hariç tüm </a:t>
            </a:r>
            <a:r>
              <a:rPr lang="tr-TR" dirty="0" err="1" smtClean="0"/>
              <a:t>ökaryot</a:t>
            </a:r>
            <a:r>
              <a:rPr lang="tr-TR" dirty="0" smtClean="0"/>
              <a:t> hücrelerde bulunur.</a:t>
            </a:r>
          </a:p>
          <a:p>
            <a:r>
              <a:rPr lang="tr-TR" dirty="0" smtClean="0"/>
              <a:t>Şekli,büyüklüğü,sayısı ve konumu bulunduğu hücreye göre değişir.</a:t>
            </a:r>
          </a:p>
          <a:p>
            <a:r>
              <a:rPr lang="tr-TR" dirty="0" smtClean="0"/>
              <a:t>Çekirdek büyüklüğü ile sitoplazma miktarı arasında belirli bir oran vardır. Az sitoplazmalı hücrelerde çekirdek de küçüktür.</a:t>
            </a:r>
          </a:p>
          <a:p>
            <a:r>
              <a:rPr lang="tr-TR" dirty="0" smtClean="0"/>
              <a:t>Çekirdek sayısı fazla olan hücreler vardır. Örnek: </a:t>
            </a:r>
            <a:r>
              <a:rPr lang="tr-TR" dirty="0" err="1" smtClean="0"/>
              <a:t>Paramesyum’da</a:t>
            </a:r>
            <a:r>
              <a:rPr lang="tr-TR" dirty="0" smtClean="0"/>
              <a:t> 2 çekirdek, karaciğer ve çizgili kas hücrelerinde 2’den fazla çekirdek</a:t>
            </a: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32656"/>
            <a:ext cx="7698042" cy="5934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sz="quarter" idx="1"/>
          </p:nvPr>
        </p:nvGraphicFramePr>
        <p:xfrm>
          <a:off x="827584" y="404664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4 Metin kutusu"/>
          <p:cNvSpPr txBox="1"/>
          <p:nvPr/>
        </p:nvSpPr>
        <p:spPr>
          <a:xfrm>
            <a:off x="683568" y="4725144"/>
            <a:ext cx="8136904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NOT: </a:t>
            </a:r>
            <a:r>
              <a:rPr lang="tr-TR" dirty="0" err="1" smtClean="0"/>
              <a:t>Sentriyoller</a:t>
            </a:r>
            <a:r>
              <a:rPr lang="tr-TR" dirty="0" smtClean="0"/>
              <a:t>, hayvan hücrelerinde, </a:t>
            </a:r>
            <a:r>
              <a:rPr lang="tr-TR" dirty="0" err="1" smtClean="0"/>
              <a:t>sentrozom</a:t>
            </a:r>
            <a:r>
              <a:rPr lang="tr-TR" dirty="0" smtClean="0"/>
              <a:t> şeklinde organize olmuş hücre iskelet elemanı (MİKROTÜBÜL ORGANİZE MERKEZİ) olarak sınıflandırılmaktadır. </a:t>
            </a:r>
          </a:p>
          <a:p>
            <a:r>
              <a:rPr lang="tr-TR" dirty="0" err="1" smtClean="0"/>
              <a:t>Peroksizom</a:t>
            </a:r>
            <a:r>
              <a:rPr lang="tr-TR" dirty="0" smtClean="0"/>
              <a:t> ve bazı kofullar da tek katlı zarla çevrili </a:t>
            </a:r>
            <a:r>
              <a:rPr lang="tr-TR" dirty="0" err="1" smtClean="0"/>
              <a:t>organellerdir</a:t>
            </a:r>
            <a:r>
              <a:rPr lang="tr-TR" dirty="0" smtClean="0"/>
              <a:t> ancak iç zar sistemi elemanı olarak sınıflandırılmıyorlar. İç zar sistemi </a:t>
            </a:r>
            <a:r>
              <a:rPr lang="tr-TR" dirty="0" err="1" smtClean="0"/>
              <a:t>organelleriyle</a:t>
            </a:r>
            <a:r>
              <a:rPr lang="tr-TR" dirty="0" smtClean="0"/>
              <a:t> iletişim halinde değiller. 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32656"/>
            <a:ext cx="8136904" cy="5048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Çekirdek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Yapısal olarak 4 kısımda incelenir:</a:t>
            </a:r>
            <a:endParaRPr lang="tr-TR" dirty="0"/>
          </a:p>
        </p:txBody>
      </p:sp>
      <p:graphicFrame>
        <p:nvGraphicFramePr>
          <p:cNvPr id="4" name="3 Diyagram"/>
          <p:cNvGraphicFramePr/>
          <p:nvPr/>
        </p:nvGraphicFramePr>
        <p:xfrm>
          <a:off x="1043608" y="2060848"/>
          <a:ext cx="7272808" cy="4424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KROMATİN AĞ</a:t>
            </a:r>
            <a:endParaRPr lang="tr-TR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412776"/>
            <a:ext cx="7272808" cy="3625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5373216"/>
            <a:ext cx="7660325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60648"/>
            <a:ext cx="6192688" cy="546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5661248"/>
            <a:ext cx="659130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KÖK HÜCRE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Kendini yenileme özelliğine sahip olan farklılaşmamış hücrelerdir.</a:t>
            </a:r>
          </a:p>
          <a:p>
            <a:r>
              <a:rPr lang="tr-TR" dirty="0" smtClean="0"/>
              <a:t>Kaynağına göre 2’ye ayrılır:</a:t>
            </a:r>
          </a:p>
          <a:p>
            <a:r>
              <a:rPr lang="tr-TR" dirty="0" smtClean="0"/>
              <a:t>1.Erişkin kök hücreler: Erişkin bireyin farklılaşmış dokularında bulunan farklılaşmamış hücrelerdir.Kemik iliği,kas,sinir,karaciğer ve deri gibi dokularda bulunur.</a:t>
            </a:r>
          </a:p>
          <a:p>
            <a:r>
              <a:rPr lang="tr-TR" dirty="0" smtClean="0"/>
              <a:t>2.</a:t>
            </a:r>
            <a:r>
              <a:rPr lang="tr-TR" dirty="0" err="1" smtClean="0"/>
              <a:t>Embriyonik</a:t>
            </a:r>
            <a:r>
              <a:rPr lang="tr-TR" dirty="0" smtClean="0"/>
              <a:t> kök hücreler:</a:t>
            </a:r>
          </a:p>
          <a:p>
            <a:endParaRPr lang="tr-T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5589240"/>
            <a:ext cx="55054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4509120"/>
            <a:ext cx="7370231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04664"/>
            <a:ext cx="8591872" cy="541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56019"/>
            <a:ext cx="8003232" cy="5709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Hücre ve Doku Kültürü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Bir canlıdan alınan hücre veya dokuların kontrollü şartlar altında yetiştirilmesine hücre yada doku kültürü denir.</a:t>
            </a:r>
          </a:p>
          <a:p>
            <a:r>
              <a:rPr lang="tr-TR" dirty="0" smtClean="0"/>
              <a:t>Bu kültürler, bir molekülün tek bir hücre yada doku üzerindeki etkilerini belirlemek amacıyla kullanılır.</a:t>
            </a:r>
          </a:p>
          <a:p>
            <a:r>
              <a:rPr lang="tr-TR" dirty="0" smtClean="0"/>
              <a:t>Normal ve kanserli hücrelerin metabolizma çalışmalarında ve yeni ilaçların geliştirilmesinde yaygın biçimde kullanılır.</a:t>
            </a:r>
          </a:p>
          <a:p>
            <a:r>
              <a:rPr lang="tr-TR" dirty="0" smtClean="0"/>
              <a:t>Doku kültürü tekniği bitkilerin </a:t>
            </a:r>
            <a:r>
              <a:rPr lang="tr-TR" dirty="0" err="1" smtClean="0"/>
              <a:t>vejetatif</a:t>
            </a:r>
            <a:r>
              <a:rPr lang="tr-TR" dirty="0" smtClean="0"/>
              <a:t> üretilmesinde, </a:t>
            </a:r>
            <a:r>
              <a:rPr lang="tr-TR" dirty="0" err="1" smtClean="0"/>
              <a:t>rekombinant</a:t>
            </a:r>
            <a:r>
              <a:rPr lang="tr-TR" dirty="0" smtClean="0"/>
              <a:t> DNA teknolojisinde, </a:t>
            </a:r>
            <a:r>
              <a:rPr lang="tr-TR" dirty="0" err="1" smtClean="0"/>
              <a:t>virus</a:t>
            </a:r>
            <a:r>
              <a:rPr lang="tr-TR" dirty="0" smtClean="0"/>
              <a:t> çalışmalarında kullanılır.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226" y="1052736"/>
            <a:ext cx="7584425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247" y="5013176"/>
            <a:ext cx="8393661" cy="86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2016 YGS</a:t>
            </a:r>
            <a:endParaRPr lang="tr-T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41536"/>
            <a:ext cx="6603776" cy="4363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403648" y="393305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Ribozom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tr-TR" dirty="0" smtClean="0"/>
              <a:t>Zarsız </a:t>
            </a:r>
            <a:r>
              <a:rPr lang="tr-TR" dirty="0" err="1" smtClean="0"/>
              <a:t>organel</a:t>
            </a:r>
            <a:r>
              <a:rPr lang="tr-TR" dirty="0" smtClean="0"/>
              <a:t> olup tüm hücrelerde (olgun alyuvar hariç) bulunur.</a:t>
            </a:r>
          </a:p>
          <a:p>
            <a:r>
              <a:rPr lang="tr-TR" dirty="0" smtClean="0"/>
              <a:t>Nükleoprotein yapılıdır (protein+</a:t>
            </a:r>
            <a:r>
              <a:rPr lang="tr-TR" dirty="0" err="1" smtClean="0"/>
              <a:t>rRNA</a:t>
            </a:r>
            <a:r>
              <a:rPr lang="tr-TR" dirty="0" smtClean="0"/>
              <a:t> )</a:t>
            </a:r>
          </a:p>
          <a:p>
            <a:r>
              <a:rPr lang="tr-TR" dirty="0" smtClean="0"/>
              <a:t>Hücrede serbest yada bir </a:t>
            </a:r>
            <a:r>
              <a:rPr lang="tr-TR" dirty="0" err="1" smtClean="0"/>
              <a:t>organele</a:t>
            </a:r>
            <a:r>
              <a:rPr lang="tr-TR" dirty="0" smtClean="0"/>
              <a:t> bağlı olarak bulunur.ER,kloroplast ve mitokondride vardır.</a:t>
            </a:r>
          </a:p>
          <a:p>
            <a:r>
              <a:rPr lang="tr-TR" dirty="0" smtClean="0"/>
              <a:t>2 alt birimden oluşur.Protein sentezi gerçekleşeceği  zaman bu birimler birleşir.</a:t>
            </a:r>
          </a:p>
          <a:p>
            <a:r>
              <a:rPr lang="tr-TR" dirty="0" smtClean="0"/>
              <a:t>Ribozom sayısı, dokuların tipine,fonksiyon durumuna,hücrelerin çoğalma şartlarına ve büyümelerine bağlıdır.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2016 LYS</a:t>
            </a:r>
            <a:endParaRPr lang="tr-T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447799"/>
            <a:ext cx="5021257" cy="4896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195736" y="4941168"/>
            <a:ext cx="288032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2015 YGS</a:t>
            </a:r>
            <a:endParaRPr lang="tr-TR" dirty="0"/>
          </a:p>
        </p:txBody>
      </p:sp>
      <p:pic>
        <p:nvPicPr>
          <p:cNvPr id="4" name="3 İçerik Yer Tutucusu"/>
          <p:cNvPicPr>
            <a:picLocks noGrp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700808"/>
            <a:ext cx="7848872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Dikdörtgen"/>
          <p:cNvSpPr/>
          <p:nvPr/>
        </p:nvSpPr>
        <p:spPr>
          <a:xfrm>
            <a:off x="827584" y="5517232"/>
            <a:ext cx="432048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5 Oval"/>
          <p:cNvSpPr/>
          <p:nvPr/>
        </p:nvSpPr>
        <p:spPr>
          <a:xfrm>
            <a:off x="971600" y="4797152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2011 YGS</a:t>
            </a:r>
            <a:endParaRPr lang="tr-T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2062" y="1484784"/>
            <a:ext cx="7077075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403648" y="5013176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2010 YGS</a:t>
            </a:r>
            <a:endParaRPr lang="tr-T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916832"/>
            <a:ext cx="7772400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483768" y="4941168"/>
            <a:ext cx="216024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2010 LYS</a:t>
            </a:r>
            <a:endParaRPr lang="tr-T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72816"/>
            <a:ext cx="7772400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4427984" y="5013176"/>
            <a:ext cx="216024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2003 ÖSS</a:t>
            </a:r>
            <a:endParaRPr lang="tr-TR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412776"/>
            <a:ext cx="777240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635896" y="530120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1995 ÖYS</a:t>
            </a:r>
            <a:endParaRPr lang="tr-TR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72816"/>
            <a:ext cx="807524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755576" y="4869160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1994 ÖYS</a:t>
            </a:r>
            <a:endParaRPr lang="tr-TR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1087" y="1700808"/>
            <a:ext cx="7439025" cy="439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6876256" y="5373216"/>
            <a:ext cx="216024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1993 ÖYS</a:t>
            </a:r>
            <a:endParaRPr lang="tr-TR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00808"/>
            <a:ext cx="7772400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043608" y="4869160"/>
            <a:ext cx="216024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1992 ÖSS</a:t>
            </a:r>
            <a:endParaRPr lang="tr-TR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00808"/>
            <a:ext cx="7772400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043608" y="4293096"/>
            <a:ext cx="288032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4" descr="05_19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t="11667" b="14999"/>
          <a:stretch>
            <a:fillRect/>
          </a:stretch>
        </p:blipFill>
        <p:spPr bwMode="auto">
          <a:xfrm>
            <a:off x="1259632" y="476672"/>
            <a:ext cx="6744316" cy="3709407"/>
          </a:xfrm>
          <a:prstGeom prst="rect">
            <a:avLst/>
          </a:prstGeom>
          <a:noFill/>
        </p:spPr>
      </p:pic>
      <p:sp>
        <p:nvSpPr>
          <p:cNvPr id="5" name="4 Metin kutusu"/>
          <p:cNvSpPr txBox="1"/>
          <p:nvPr/>
        </p:nvSpPr>
        <p:spPr>
          <a:xfrm>
            <a:off x="323528" y="4365104"/>
            <a:ext cx="3744416" cy="193899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Ribozom aktivitesi artan bir hücrede</a:t>
            </a:r>
            <a:r>
              <a:rPr lang="tr-TR" sz="2400" dirty="0" smtClean="0"/>
              <a:t>:</a:t>
            </a:r>
          </a:p>
          <a:p>
            <a:r>
              <a:rPr lang="tr-TR" sz="2400" dirty="0" smtClean="0"/>
              <a:t>1.Aminoasit miktarı azalır.</a:t>
            </a:r>
          </a:p>
          <a:p>
            <a:r>
              <a:rPr lang="tr-TR" sz="2400" dirty="0" smtClean="0"/>
              <a:t>2.Hücre </a:t>
            </a:r>
            <a:r>
              <a:rPr lang="tr-TR" sz="2400" dirty="0" err="1" smtClean="0"/>
              <a:t>pH’sı</a:t>
            </a:r>
            <a:r>
              <a:rPr lang="tr-TR" sz="2400" dirty="0" smtClean="0"/>
              <a:t> artar.</a:t>
            </a:r>
          </a:p>
          <a:p>
            <a:r>
              <a:rPr lang="tr-TR" sz="2400" dirty="0" smtClean="0"/>
              <a:t>3.ATP miktarı azalır.</a:t>
            </a:r>
            <a:endParaRPr lang="tr-TR" sz="2400" dirty="0"/>
          </a:p>
        </p:txBody>
      </p:sp>
      <p:sp>
        <p:nvSpPr>
          <p:cNvPr id="6" name="5 Metin kutusu"/>
          <p:cNvSpPr txBox="1"/>
          <p:nvPr/>
        </p:nvSpPr>
        <p:spPr>
          <a:xfrm>
            <a:off x="4499992" y="4005064"/>
            <a:ext cx="4248472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Ribozomların protein kısmı sitoplazmadaki ribozomlarda, </a:t>
            </a:r>
            <a:r>
              <a:rPr lang="tr-TR" dirty="0" err="1" smtClean="0"/>
              <a:t>rRNA</a:t>
            </a:r>
            <a:r>
              <a:rPr lang="tr-TR" dirty="0" smtClean="0"/>
              <a:t> kısmı ise çekirdekçikte sentezlenir.Ribozom haline çekirdekçikte getirilir. Daha sonra büyük ve küçük alt birimleri sitoplazmaya geçer.</a:t>
            </a:r>
          </a:p>
          <a:p>
            <a:endParaRPr lang="tr-TR" dirty="0"/>
          </a:p>
          <a:p>
            <a:r>
              <a:rPr lang="tr-TR" dirty="0" smtClean="0"/>
              <a:t>Ribozom; iki alt birimi de bir aradayken işlevseldir.</a:t>
            </a:r>
            <a:endParaRPr lang="tr-TR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1988 ÖSS</a:t>
            </a:r>
            <a:endParaRPr lang="tr-T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628800"/>
            <a:ext cx="7772400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971600" y="3789040"/>
            <a:ext cx="216024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2006 FEN 1</a:t>
            </a:r>
            <a:endParaRPr lang="tr-TR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628800"/>
            <a:ext cx="7772400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115616" y="5373216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7362746" cy="362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6444208" y="472514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4040" y="2481010"/>
            <a:ext cx="7110368" cy="1924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339752" y="393305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3" y="1681960"/>
            <a:ext cx="6991534" cy="4051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4932040" y="5157192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1606" y="1561875"/>
            <a:ext cx="6754770" cy="34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491880" y="407707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5824" y="476672"/>
            <a:ext cx="6670119" cy="543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691680" y="5085184"/>
            <a:ext cx="216024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640" y="1629788"/>
            <a:ext cx="7142776" cy="329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491880" y="4149080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9184" y="1606076"/>
            <a:ext cx="7033216" cy="3213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004048" y="4365104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1461" y="1772816"/>
            <a:ext cx="722849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6084168" y="494116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Ribozom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Ribozomlar sitoplazmanın iki bölgesinde protein sentezler:</a:t>
            </a:r>
          </a:p>
          <a:p>
            <a:r>
              <a:rPr lang="tr-TR" dirty="0" smtClean="0"/>
              <a:t>1.Serbest ribozomlarda sentezlenen proteinlerin çoğu </a:t>
            </a:r>
            <a:r>
              <a:rPr lang="tr-TR" dirty="0" err="1" smtClean="0"/>
              <a:t>sitozol</a:t>
            </a:r>
            <a:r>
              <a:rPr lang="tr-TR" dirty="0" smtClean="0"/>
              <a:t> içinde görev yapar.</a:t>
            </a:r>
          </a:p>
          <a:p>
            <a:r>
              <a:rPr lang="tr-TR" dirty="0" smtClean="0"/>
              <a:t>2.Bağlı ribozomlarda (ER,çekirdek zarı) sentezlenen proteinler ise ya zar yapısına katılır,ya </a:t>
            </a:r>
            <a:r>
              <a:rPr lang="tr-TR" dirty="0" err="1" smtClean="0"/>
              <a:t>lizozom</a:t>
            </a:r>
            <a:r>
              <a:rPr lang="tr-TR" dirty="0" smtClean="0"/>
              <a:t> </a:t>
            </a:r>
            <a:r>
              <a:rPr lang="tr-TR" dirty="0" err="1" smtClean="0"/>
              <a:t>oganeli</a:t>
            </a:r>
            <a:r>
              <a:rPr lang="tr-TR" dirty="0" smtClean="0"/>
              <a:t> içinde enzim görevi görür ya da hücre dışına salgılanır.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556792"/>
            <a:ext cx="7606144" cy="4608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331640" y="494116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8752" y="404664"/>
            <a:ext cx="7375718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4788024" y="2924944"/>
            <a:ext cx="36004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636912"/>
            <a:ext cx="7128792" cy="1805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652120" y="350100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6305" y="451967"/>
            <a:ext cx="7614127" cy="5301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403648" y="465313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1395" y="980728"/>
            <a:ext cx="7172542" cy="439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115616" y="4365104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0185" y="1556792"/>
            <a:ext cx="7219485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331640" y="5085184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1928" y="2060848"/>
            <a:ext cx="7047783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267744" y="479715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7168" y="1916832"/>
            <a:ext cx="7217610" cy="330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475656" y="256490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5412" y="1533525"/>
            <a:ext cx="681037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6660232" y="515719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472430"/>
            <a:ext cx="4644911" cy="5980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339752" y="4077072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ENDOPLAZMİK RETİKULUM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dirty="0" smtClean="0"/>
              <a:t>İç zar sisteminin bir parçasıdır. İç zar sistemi, ya fiziksel devamlılık aracılığı ya da zar parçalarının küçük veziküller (zardan yapılmış kese) halinde aktarılmasıyla birbirleriyle ilişkilidir.</a:t>
            </a:r>
          </a:p>
          <a:p>
            <a:r>
              <a:rPr lang="tr-TR" dirty="0" smtClean="0"/>
              <a:t>İç zar sistemi: çekirdek zarı,ER,</a:t>
            </a:r>
            <a:r>
              <a:rPr lang="tr-TR" dirty="0" err="1" smtClean="0"/>
              <a:t>golgi</a:t>
            </a:r>
            <a:r>
              <a:rPr lang="tr-TR" dirty="0" smtClean="0"/>
              <a:t>,</a:t>
            </a:r>
            <a:r>
              <a:rPr lang="tr-TR" dirty="0" err="1" smtClean="0"/>
              <a:t>lizozom</a:t>
            </a:r>
            <a:r>
              <a:rPr lang="tr-TR" dirty="0" smtClean="0"/>
              <a:t>,çeşitli kofulları içerir. </a:t>
            </a:r>
          </a:p>
          <a:p>
            <a:r>
              <a:rPr lang="tr-TR" dirty="0" smtClean="0"/>
              <a:t>ER, çok geniş zarsı bir labirent olup, </a:t>
            </a:r>
            <a:r>
              <a:rPr lang="tr-TR" dirty="0" err="1" smtClean="0"/>
              <a:t>tübül</a:t>
            </a:r>
            <a:r>
              <a:rPr lang="tr-TR" dirty="0" smtClean="0"/>
              <a:t> ve keseciklerden oluşur.</a:t>
            </a:r>
          </a:p>
          <a:p>
            <a:r>
              <a:rPr lang="tr-TR" dirty="0" smtClean="0"/>
              <a:t>Alyuvar hariç tüm </a:t>
            </a:r>
            <a:r>
              <a:rPr lang="tr-TR" dirty="0" err="1" smtClean="0"/>
              <a:t>ökaryot</a:t>
            </a:r>
            <a:r>
              <a:rPr lang="tr-TR" dirty="0" smtClean="0"/>
              <a:t> hücrelerde bulunur.Hücrede etkinliğine göre dağılımı,miktarı değişir.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8250" y="1844824"/>
            <a:ext cx="6187072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907704" y="400506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7599" y="1700808"/>
            <a:ext cx="6700066" cy="3888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403648" y="458112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49768"/>
            <a:ext cx="6697764" cy="439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619672" y="4941168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367398"/>
            <a:ext cx="6408712" cy="4561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148064" y="5085184"/>
            <a:ext cx="36004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8549" y="517220"/>
            <a:ext cx="6227039" cy="57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907704" y="5013176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5000" y="1196752"/>
            <a:ext cx="5829648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563888" y="5517232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8421" y="1628800"/>
            <a:ext cx="6948562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331640" y="4725144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989" y="1484784"/>
            <a:ext cx="6292625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076056" y="522920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8350" y="1766887"/>
            <a:ext cx="5524500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076056" y="5229200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7303" y="1628800"/>
            <a:ext cx="6903113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220072" y="5517232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isse Senedi">
  <a:themeElements>
    <a:clrScheme name="Hisse Senedi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Hisse Senedi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Hisse Senedi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502</TotalTime>
  <Words>2086</Words>
  <Application>Microsoft Office PowerPoint</Application>
  <PresentationFormat>Ekran Gösterisi (4:3)</PresentationFormat>
  <Paragraphs>282</Paragraphs>
  <Slides>124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124</vt:i4>
      </vt:variant>
    </vt:vector>
  </HeadingPairs>
  <TitlesOfParts>
    <vt:vector size="125" baseType="lpstr">
      <vt:lpstr>Hisse Senedi</vt:lpstr>
      <vt:lpstr>HÜCRE II</vt:lpstr>
      <vt:lpstr>SİTOPLAZMA</vt:lpstr>
      <vt:lpstr>SİTOPLAZMA</vt:lpstr>
      <vt:lpstr>Slayt 4</vt:lpstr>
      <vt:lpstr>Slayt 5</vt:lpstr>
      <vt:lpstr>Ribozom</vt:lpstr>
      <vt:lpstr>Slayt 7</vt:lpstr>
      <vt:lpstr>Ribozom</vt:lpstr>
      <vt:lpstr>ENDOPLAZMİK RETİKULUM</vt:lpstr>
      <vt:lpstr>Endoplazmik Retikulum</vt:lpstr>
      <vt:lpstr>I-DÜZ Endoplazmik Retiulum İşlevleri</vt:lpstr>
      <vt:lpstr>I-DÜZ Endoplazmik Retiulum İşlevleri</vt:lpstr>
      <vt:lpstr>II-Granüllü Endoplazmik Retikulum</vt:lpstr>
      <vt:lpstr>GER İşlevleri</vt:lpstr>
      <vt:lpstr>GOLGİ CİSİMCİĞİ</vt:lpstr>
      <vt:lpstr>Slayt 16</vt:lpstr>
      <vt:lpstr>GER ve Golgi</vt:lpstr>
      <vt:lpstr>Slayt 18</vt:lpstr>
      <vt:lpstr>LİZOZOM</vt:lpstr>
      <vt:lpstr>Slayt 20</vt:lpstr>
      <vt:lpstr>Slayt 21</vt:lpstr>
      <vt:lpstr>Slayt 22</vt:lpstr>
      <vt:lpstr>Slayt 23</vt:lpstr>
      <vt:lpstr>Koful</vt:lpstr>
      <vt:lpstr>Slayt 25</vt:lpstr>
      <vt:lpstr>KOFULLAR</vt:lpstr>
      <vt:lpstr>PEROKSİZOM</vt:lpstr>
      <vt:lpstr>PEROKSİZOM</vt:lpstr>
      <vt:lpstr>Slayt 29</vt:lpstr>
      <vt:lpstr>Mitokondri</vt:lpstr>
      <vt:lpstr>Slayt 31</vt:lpstr>
      <vt:lpstr>MİTOKONDRİ</vt:lpstr>
      <vt:lpstr>MİTOKONDRİ</vt:lpstr>
      <vt:lpstr>Mitokondri</vt:lpstr>
      <vt:lpstr>Slayt 35</vt:lpstr>
      <vt:lpstr>Slayt 36</vt:lpstr>
      <vt:lpstr>Plastitler</vt:lpstr>
      <vt:lpstr>KLOROPLAST</vt:lpstr>
      <vt:lpstr>Slayt 39</vt:lpstr>
      <vt:lpstr>Slayt 40</vt:lpstr>
      <vt:lpstr>KROMOPLAST</vt:lpstr>
      <vt:lpstr>LÖKOPLAST</vt:lpstr>
      <vt:lpstr>MİTOKONDRİ VE KLOROPLASTIN ORTAK ÖZELLİKLERİ</vt:lpstr>
      <vt:lpstr>Sentrozom</vt:lpstr>
      <vt:lpstr>Sentrozomlar ve Sentriyoller</vt:lpstr>
      <vt:lpstr>Slayt 46</vt:lpstr>
      <vt:lpstr>Slayt 47</vt:lpstr>
      <vt:lpstr>ÇEKİRDEK</vt:lpstr>
      <vt:lpstr>Slayt 49</vt:lpstr>
      <vt:lpstr>Slayt 50</vt:lpstr>
      <vt:lpstr>Çekirdek</vt:lpstr>
      <vt:lpstr>KROMATİN AĞ</vt:lpstr>
      <vt:lpstr>Slayt 53</vt:lpstr>
      <vt:lpstr>KÖK HÜCRE</vt:lpstr>
      <vt:lpstr>Slayt 55</vt:lpstr>
      <vt:lpstr>Slayt 56</vt:lpstr>
      <vt:lpstr>Hücre ve Doku Kültürü</vt:lpstr>
      <vt:lpstr>Slayt 58</vt:lpstr>
      <vt:lpstr>2016 YGS</vt:lpstr>
      <vt:lpstr>2016 LYS</vt:lpstr>
      <vt:lpstr>2015 YGS</vt:lpstr>
      <vt:lpstr>2011 YGS</vt:lpstr>
      <vt:lpstr>2010 YGS</vt:lpstr>
      <vt:lpstr>2010 LYS</vt:lpstr>
      <vt:lpstr>2003 ÖSS</vt:lpstr>
      <vt:lpstr>1995 ÖYS</vt:lpstr>
      <vt:lpstr>1994 ÖYS</vt:lpstr>
      <vt:lpstr>1993 ÖYS</vt:lpstr>
      <vt:lpstr>1992 ÖSS</vt:lpstr>
      <vt:lpstr>1988 ÖSS</vt:lpstr>
      <vt:lpstr>2006 FEN 1</vt:lpstr>
      <vt:lpstr>Slayt 72</vt:lpstr>
      <vt:lpstr>Slayt 73</vt:lpstr>
      <vt:lpstr>Slayt 74</vt:lpstr>
      <vt:lpstr>Slayt 75</vt:lpstr>
      <vt:lpstr>Slayt 76</vt:lpstr>
      <vt:lpstr>Slayt 77</vt:lpstr>
      <vt:lpstr>Slayt 78</vt:lpstr>
      <vt:lpstr>Slayt 79</vt:lpstr>
      <vt:lpstr>Slayt 80</vt:lpstr>
      <vt:lpstr>Slayt 81</vt:lpstr>
      <vt:lpstr>Slayt 82</vt:lpstr>
      <vt:lpstr>Slayt 83</vt:lpstr>
      <vt:lpstr>Slayt 84</vt:lpstr>
      <vt:lpstr>Slayt 85</vt:lpstr>
      <vt:lpstr>Slayt 86</vt:lpstr>
      <vt:lpstr>Slayt 87</vt:lpstr>
      <vt:lpstr>Slayt 88</vt:lpstr>
      <vt:lpstr>Slayt 89</vt:lpstr>
      <vt:lpstr>Slayt 90</vt:lpstr>
      <vt:lpstr>Slayt 91</vt:lpstr>
      <vt:lpstr>Slayt 92</vt:lpstr>
      <vt:lpstr>Slayt 93</vt:lpstr>
      <vt:lpstr>Slayt 94</vt:lpstr>
      <vt:lpstr>Slayt 95</vt:lpstr>
      <vt:lpstr>Slayt 96</vt:lpstr>
      <vt:lpstr>Slayt 97</vt:lpstr>
      <vt:lpstr>Slayt 98</vt:lpstr>
      <vt:lpstr>Slayt 99</vt:lpstr>
      <vt:lpstr>Slayt 100</vt:lpstr>
      <vt:lpstr>Slayt 101</vt:lpstr>
      <vt:lpstr>Slayt 102</vt:lpstr>
      <vt:lpstr>Slayt 103</vt:lpstr>
      <vt:lpstr>Slayt 104</vt:lpstr>
      <vt:lpstr>Slayt 105</vt:lpstr>
      <vt:lpstr>Slayt 106</vt:lpstr>
      <vt:lpstr>Slayt 107</vt:lpstr>
      <vt:lpstr>Slayt 108</vt:lpstr>
      <vt:lpstr>Slayt 109</vt:lpstr>
      <vt:lpstr>Slayt 110</vt:lpstr>
      <vt:lpstr>Slayt 111</vt:lpstr>
      <vt:lpstr>Slayt 112</vt:lpstr>
      <vt:lpstr>Slayt 113</vt:lpstr>
      <vt:lpstr>Slayt 114</vt:lpstr>
      <vt:lpstr>Slayt 115</vt:lpstr>
      <vt:lpstr>Slayt 116</vt:lpstr>
      <vt:lpstr>Slayt 117</vt:lpstr>
      <vt:lpstr>Slayt 118</vt:lpstr>
      <vt:lpstr>Slayt 119</vt:lpstr>
      <vt:lpstr>Slayt 120</vt:lpstr>
      <vt:lpstr>Slayt 121</vt:lpstr>
      <vt:lpstr>Slayt 122</vt:lpstr>
      <vt:lpstr>Slayt 123</vt:lpstr>
      <vt:lpstr>Slayt 124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HÜCRE II</dc:title>
  <dc:creator>pc</dc:creator>
  <cp:lastModifiedBy>pc</cp:lastModifiedBy>
  <cp:revision>47</cp:revision>
  <dcterms:created xsi:type="dcterms:W3CDTF">2016-06-25T13:41:58Z</dcterms:created>
  <dcterms:modified xsi:type="dcterms:W3CDTF">2016-06-26T20:01:30Z</dcterms:modified>
</cp:coreProperties>
</file>